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26"/>
  </p:notesMasterIdLst>
  <p:sldIdLst>
    <p:sldId id="261" r:id="rId3"/>
    <p:sldId id="257" r:id="rId4"/>
    <p:sldId id="258" r:id="rId5"/>
    <p:sldId id="259" r:id="rId6"/>
    <p:sldId id="262" r:id="rId7"/>
    <p:sldId id="304" r:id="rId8"/>
    <p:sldId id="305" r:id="rId9"/>
    <p:sldId id="306" r:id="rId10"/>
    <p:sldId id="263" r:id="rId11"/>
    <p:sldId id="264" r:id="rId12"/>
    <p:sldId id="265" r:id="rId13"/>
    <p:sldId id="307" r:id="rId14"/>
    <p:sldId id="309" r:id="rId15"/>
    <p:sldId id="308" r:id="rId16"/>
    <p:sldId id="295" r:id="rId17"/>
    <p:sldId id="296" r:id="rId18"/>
    <p:sldId id="286" r:id="rId19"/>
    <p:sldId id="297" r:id="rId20"/>
    <p:sldId id="298" r:id="rId21"/>
    <p:sldId id="299" r:id="rId22"/>
    <p:sldId id="301" r:id="rId23"/>
    <p:sldId id="303" r:id="rId24"/>
    <p:sldId id="260" r:id="rId25"/>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826" autoAdjust="0"/>
  </p:normalViewPr>
  <p:slideViewPr>
    <p:cSldViewPr snapToGrid="0">
      <p:cViewPr varScale="1">
        <p:scale>
          <a:sx n="38" d="100"/>
          <a:sy n="38" d="100"/>
        </p:scale>
        <p:origin x="1764" y="44"/>
      </p:cViewPr>
      <p:guideLst/>
    </p:cSldViewPr>
  </p:slid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Delaney SPCV" userId="e7e9997bb2dc0dbc" providerId="LiveId" clId="{F0241537-F9A9-4EEE-AF55-DFF0DF515ADC}"/>
    <pc:docChg chg="modSld">
      <pc:chgData name="Heather Delaney SPCV" userId="e7e9997bb2dc0dbc" providerId="LiveId" clId="{F0241537-F9A9-4EEE-AF55-DFF0DF515ADC}" dt="2023-03-07T19:23:48.493" v="0" actId="20577"/>
      <pc:docMkLst>
        <pc:docMk/>
      </pc:docMkLst>
      <pc:sldChg chg="modSp mod">
        <pc:chgData name="Heather Delaney SPCV" userId="e7e9997bb2dc0dbc" providerId="LiveId" clId="{F0241537-F9A9-4EEE-AF55-DFF0DF515ADC}" dt="2023-03-07T19:23:48.493" v="0" actId="20577"/>
        <pc:sldMkLst>
          <pc:docMk/>
          <pc:sldMk cId="3669237584" sldId="258"/>
        </pc:sldMkLst>
        <pc:spChg chg="mod">
          <ac:chgData name="Heather Delaney SPCV" userId="e7e9997bb2dc0dbc" providerId="LiveId" clId="{F0241537-F9A9-4EEE-AF55-DFF0DF515ADC}" dt="2023-03-07T19:23:48.493" v="0" actId="20577"/>
          <ac:spMkLst>
            <pc:docMk/>
            <pc:sldMk cId="3669237584" sldId="258"/>
            <ac:spMk id="7" creationId="{A8E1A690-F6F8-D316-CDD0-D87C7444A4F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1"/>
          </a:xfrm>
          <a:prstGeom prst="rect">
            <a:avLst/>
          </a:prstGeom>
        </p:spPr>
        <p:txBody>
          <a:bodyPr vert="horz" lIns="96016" tIns="48007" rIns="96016" bIns="48007" rtlCol="0"/>
          <a:lstStyle>
            <a:lvl1pPr algn="l">
              <a:defRPr sz="1300"/>
            </a:lvl1pPr>
          </a:lstStyle>
          <a:p>
            <a:endParaRPr lang="en-GB"/>
          </a:p>
        </p:txBody>
      </p:sp>
      <p:sp>
        <p:nvSpPr>
          <p:cNvPr id="3" name="Date Placeholder 2"/>
          <p:cNvSpPr>
            <a:spLocks noGrp="1"/>
          </p:cNvSpPr>
          <p:nvPr>
            <p:ph type="dt" idx="1"/>
          </p:nvPr>
        </p:nvSpPr>
        <p:spPr>
          <a:xfrm>
            <a:off x="3884613" y="0"/>
            <a:ext cx="2971800" cy="499011"/>
          </a:xfrm>
          <a:prstGeom prst="rect">
            <a:avLst/>
          </a:prstGeom>
        </p:spPr>
        <p:txBody>
          <a:bodyPr vert="horz" lIns="96016" tIns="48007" rIns="96016" bIns="48007" rtlCol="0"/>
          <a:lstStyle>
            <a:lvl1pPr algn="r">
              <a:defRPr sz="1300"/>
            </a:lvl1pPr>
          </a:lstStyle>
          <a:p>
            <a:fld id="{159C5529-62AE-4385-808E-0774D1E62F06}" type="datetimeFigureOut">
              <a:rPr lang="en-GB" smtClean="0"/>
              <a:t>07/03/2023</a:t>
            </a:fld>
            <a:endParaRPr lang="en-GB"/>
          </a:p>
        </p:txBody>
      </p:sp>
      <p:sp>
        <p:nvSpPr>
          <p:cNvPr id="4" name="Slide Image Placeholder 3"/>
          <p:cNvSpPr>
            <a:spLocks noGrp="1" noRot="1" noChangeAspect="1"/>
          </p:cNvSpPr>
          <p:nvPr>
            <p:ph type="sldImg" idx="2"/>
          </p:nvPr>
        </p:nvSpPr>
        <p:spPr>
          <a:xfrm>
            <a:off x="446088" y="1243013"/>
            <a:ext cx="5965825" cy="3355975"/>
          </a:xfrm>
          <a:prstGeom prst="rect">
            <a:avLst/>
          </a:prstGeom>
          <a:noFill/>
          <a:ln w="12700">
            <a:solidFill>
              <a:prstClr val="black"/>
            </a:solidFill>
          </a:ln>
        </p:spPr>
        <p:txBody>
          <a:bodyPr vert="horz" lIns="96016" tIns="48007" rIns="96016" bIns="48007"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6016" tIns="48007" rIns="96016" bIns="480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0"/>
          </a:xfrm>
          <a:prstGeom prst="rect">
            <a:avLst/>
          </a:prstGeom>
        </p:spPr>
        <p:txBody>
          <a:bodyPr vert="horz" lIns="96016" tIns="48007" rIns="96016" bIns="48007" rtlCol="0" anchor="b"/>
          <a:lstStyle>
            <a:lvl1pPr algn="l">
              <a:defRPr sz="1300"/>
            </a:lvl1pPr>
          </a:lstStyle>
          <a:p>
            <a:endParaRPr lang="en-GB"/>
          </a:p>
        </p:txBody>
      </p:sp>
      <p:sp>
        <p:nvSpPr>
          <p:cNvPr id="7" name="Slide Number Placeholder 6"/>
          <p:cNvSpPr>
            <a:spLocks noGrp="1"/>
          </p:cNvSpPr>
          <p:nvPr>
            <p:ph type="sldNum" sz="quarter" idx="5"/>
          </p:nvPr>
        </p:nvSpPr>
        <p:spPr>
          <a:xfrm>
            <a:off x="3884613" y="9446678"/>
            <a:ext cx="2971800" cy="499010"/>
          </a:xfrm>
          <a:prstGeom prst="rect">
            <a:avLst/>
          </a:prstGeom>
        </p:spPr>
        <p:txBody>
          <a:bodyPr vert="horz" lIns="96016" tIns="48007" rIns="96016" bIns="48007" rtlCol="0" anchor="b"/>
          <a:lstStyle>
            <a:lvl1pPr algn="r">
              <a:defRPr sz="1300"/>
            </a:lvl1pPr>
          </a:lstStyle>
          <a:p>
            <a:fld id="{60231D0C-9616-4B80-A871-9EFAC400CBB1}" type="slidenum">
              <a:rPr lang="en-GB" smtClean="0"/>
              <a:t>‹#›</a:t>
            </a:fld>
            <a:endParaRPr lang="en-GB"/>
          </a:p>
        </p:txBody>
      </p:sp>
    </p:spTree>
    <p:extLst>
      <p:ext uri="{BB962C8B-B14F-4D97-AF65-F5344CB8AC3E}">
        <p14:creationId xmlns:p14="http://schemas.microsoft.com/office/powerpoint/2010/main" val="322049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0231D0C-9616-4B80-A871-9EFAC400CBB1}" type="slidenum">
              <a:rPr lang="en-GB" smtClean="0"/>
              <a:t>1</a:t>
            </a:fld>
            <a:endParaRPr lang="en-GB"/>
          </a:p>
        </p:txBody>
      </p:sp>
    </p:spTree>
    <p:extLst>
      <p:ext uri="{BB962C8B-B14F-4D97-AF65-F5344CB8AC3E}">
        <p14:creationId xmlns:p14="http://schemas.microsoft.com/office/powerpoint/2010/main" val="2814446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January Solihull undertook a SEND Peer Review, this was carried out by outside SEND Professionals to assess where we are at as a borough.</a:t>
            </a:r>
          </a:p>
          <a:p>
            <a:r>
              <a:rPr lang="en-US" dirty="0"/>
              <a:t>Over 125 professionals, parents and children and young people were involved in more than 25 meetings over the two days of the review.</a:t>
            </a:r>
          </a:p>
          <a:p>
            <a:r>
              <a:rPr lang="en-US" dirty="0"/>
              <a:t>The Reviewers focused on three key lines of enquiry- The Graduated Approach to meeting additional needs</a:t>
            </a:r>
          </a:p>
          <a:p>
            <a:r>
              <a:rPr lang="en-US" dirty="0"/>
              <a:t>The impact of SEND arrangements on children and young people and waiting lists in health.</a:t>
            </a:r>
          </a:p>
          <a:p>
            <a:r>
              <a:rPr lang="en-US" dirty="0"/>
              <a:t>Transition arrangements for young people moving into adulthood.</a:t>
            </a:r>
          </a:p>
        </p:txBody>
      </p:sp>
      <p:sp>
        <p:nvSpPr>
          <p:cNvPr id="4" name="Slide Number Placeholder 3"/>
          <p:cNvSpPr>
            <a:spLocks noGrp="1"/>
          </p:cNvSpPr>
          <p:nvPr>
            <p:ph type="sldNum" sz="quarter" idx="5"/>
          </p:nvPr>
        </p:nvSpPr>
        <p:spPr/>
        <p:txBody>
          <a:bodyPr/>
          <a:lstStyle/>
          <a:p>
            <a:fld id="{5CFC2C85-EAF7-415E-AF07-E960CF2D45E8}" type="slidenum">
              <a:rPr lang="en-GB" smtClean="0"/>
              <a:t>10</a:t>
            </a:fld>
            <a:endParaRPr lang="en-GB"/>
          </a:p>
        </p:txBody>
      </p:sp>
    </p:spTree>
    <p:extLst>
      <p:ext uri="{BB962C8B-B14F-4D97-AF65-F5344CB8AC3E}">
        <p14:creationId xmlns:p14="http://schemas.microsoft.com/office/powerpoint/2010/main" val="1362985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Strategy for Inclusive Education has been coproduced and launched. This focuses not just on SEND, but on inclusion as a whole. </a:t>
            </a:r>
          </a:p>
          <a:p>
            <a:r>
              <a:rPr lang="en-US" dirty="0"/>
              <a:t>This was launched to Headteachers in February, and over the next year work will continue to embed this in schools across Solihull.</a:t>
            </a:r>
          </a:p>
          <a:p>
            <a:r>
              <a:rPr lang="en-US" dirty="0"/>
              <a:t>The Strategy is available on the local offer and I would really urge you to have a look.</a:t>
            </a:r>
          </a:p>
        </p:txBody>
      </p:sp>
      <p:sp>
        <p:nvSpPr>
          <p:cNvPr id="4" name="Slide Number Placeholder 3"/>
          <p:cNvSpPr>
            <a:spLocks noGrp="1"/>
          </p:cNvSpPr>
          <p:nvPr>
            <p:ph type="sldNum" sz="quarter" idx="5"/>
          </p:nvPr>
        </p:nvSpPr>
        <p:spPr/>
        <p:txBody>
          <a:bodyPr/>
          <a:lstStyle/>
          <a:p>
            <a:fld id="{5CFC2C85-EAF7-415E-AF07-E960CF2D45E8}" type="slidenum">
              <a:rPr lang="en-GB" smtClean="0"/>
              <a:t>11</a:t>
            </a:fld>
            <a:endParaRPr lang="en-GB"/>
          </a:p>
        </p:txBody>
      </p:sp>
    </p:spTree>
    <p:extLst>
      <p:ext uri="{BB962C8B-B14F-4D97-AF65-F5344CB8AC3E}">
        <p14:creationId xmlns:p14="http://schemas.microsoft.com/office/powerpoint/2010/main" val="1396074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12</a:t>
            </a:fld>
            <a:endParaRPr lang="en-GB"/>
          </a:p>
        </p:txBody>
      </p:sp>
    </p:spTree>
    <p:extLst>
      <p:ext uri="{BB962C8B-B14F-4D97-AF65-F5344CB8AC3E}">
        <p14:creationId xmlns:p14="http://schemas.microsoft.com/office/powerpoint/2010/main" val="2484777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13</a:t>
            </a:fld>
            <a:endParaRPr lang="en-GB"/>
          </a:p>
        </p:txBody>
      </p:sp>
    </p:spTree>
    <p:extLst>
      <p:ext uri="{BB962C8B-B14F-4D97-AF65-F5344CB8AC3E}">
        <p14:creationId xmlns:p14="http://schemas.microsoft.com/office/powerpoint/2010/main" val="1595055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14</a:t>
            </a:fld>
            <a:endParaRPr lang="en-GB"/>
          </a:p>
        </p:txBody>
      </p:sp>
    </p:spTree>
    <p:extLst>
      <p:ext uri="{BB962C8B-B14F-4D97-AF65-F5344CB8AC3E}">
        <p14:creationId xmlns:p14="http://schemas.microsoft.com/office/powerpoint/2010/main" val="608067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31AD7A-2481-4679-A83C-6C9E5D912199}" type="slidenum">
              <a:rPr lang="en-GB" smtClean="0"/>
              <a:t>15</a:t>
            </a:fld>
            <a:endParaRPr lang="en-GB"/>
          </a:p>
        </p:txBody>
      </p:sp>
    </p:spTree>
    <p:extLst>
      <p:ext uri="{BB962C8B-B14F-4D97-AF65-F5344CB8AC3E}">
        <p14:creationId xmlns:p14="http://schemas.microsoft.com/office/powerpoint/2010/main" val="2452452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16</a:t>
            </a:fld>
            <a:endParaRPr lang="en-GB">
              <a:solidFill>
                <a:prstClr val="black"/>
              </a:solidFill>
              <a:latin typeface="Calibri" panose="020F0502020204030204"/>
            </a:endParaRPr>
          </a:p>
        </p:txBody>
      </p:sp>
    </p:spTree>
    <p:extLst>
      <p:ext uri="{BB962C8B-B14F-4D97-AF65-F5344CB8AC3E}">
        <p14:creationId xmlns:p14="http://schemas.microsoft.com/office/powerpoint/2010/main" val="1862674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17</a:t>
            </a:fld>
            <a:endParaRPr lang="en-GB">
              <a:solidFill>
                <a:prstClr val="black"/>
              </a:solidFill>
              <a:latin typeface="Calibri" panose="020F0502020204030204"/>
            </a:endParaRPr>
          </a:p>
        </p:txBody>
      </p:sp>
    </p:spTree>
    <p:extLst>
      <p:ext uri="{BB962C8B-B14F-4D97-AF65-F5344CB8AC3E}">
        <p14:creationId xmlns:p14="http://schemas.microsoft.com/office/powerpoint/2010/main" val="3607116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18</a:t>
            </a:fld>
            <a:endParaRPr lang="en-GB">
              <a:solidFill>
                <a:prstClr val="black"/>
              </a:solidFill>
              <a:latin typeface="Calibri" panose="020F0502020204030204"/>
            </a:endParaRPr>
          </a:p>
        </p:txBody>
      </p:sp>
    </p:spTree>
    <p:extLst>
      <p:ext uri="{BB962C8B-B14F-4D97-AF65-F5344CB8AC3E}">
        <p14:creationId xmlns:p14="http://schemas.microsoft.com/office/powerpoint/2010/main" val="985103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19</a:t>
            </a:fld>
            <a:endParaRPr lang="en-GB">
              <a:solidFill>
                <a:prstClr val="black"/>
              </a:solidFill>
              <a:latin typeface="Calibri" panose="020F0502020204030204"/>
            </a:endParaRPr>
          </a:p>
        </p:txBody>
      </p:sp>
    </p:spTree>
    <p:extLst>
      <p:ext uri="{BB962C8B-B14F-4D97-AF65-F5344CB8AC3E}">
        <p14:creationId xmlns:p14="http://schemas.microsoft.com/office/powerpoint/2010/main" val="1919933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We aren’t expecting a fire alarm today, so if the alarm does go off, please leave via the fire exits and assemble *******************************************</a:t>
            </a:r>
          </a:p>
          <a:p>
            <a:r>
              <a:rPr lang="en-US" dirty="0"/>
              <a:t>Toilets are in the corridor that you entered through, just the other side of the lobby area.</a:t>
            </a:r>
          </a:p>
          <a:p>
            <a:r>
              <a:rPr lang="en-US" dirty="0"/>
              <a:t>If anyone needs to step out for some quiet, please do feel free, you can use the lobby area, or sit in the main reception space.</a:t>
            </a:r>
          </a:p>
          <a:p>
            <a:r>
              <a:rPr lang="en-US" dirty="0"/>
              <a:t>We appreciate that many people here will need to keep their phones on, but we would appreciate it if you could have your phone on silent and take calls outside of the room.</a:t>
            </a:r>
          </a:p>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2</a:t>
            </a:fld>
            <a:endParaRPr lang="en-GB"/>
          </a:p>
        </p:txBody>
      </p:sp>
    </p:spTree>
    <p:extLst>
      <p:ext uri="{BB962C8B-B14F-4D97-AF65-F5344CB8AC3E}">
        <p14:creationId xmlns:p14="http://schemas.microsoft.com/office/powerpoint/2010/main" val="2950832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20</a:t>
            </a:fld>
            <a:endParaRPr lang="en-GB">
              <a:solidFill>
                <a:prstClr val="black"/>
              </a:solidFill>
              <a:latin typeface="Calibri" panose="020F0502020204030204"/>
            </a:endParaRPr>
          </a:p>
        </p:txBody>
      </p:sp>
    </p:spTree>
    <p:extLst>
      <p:ext uri="{BB962C8B-B14F-4D97-AF65-F5344CB8AC3E}">
        <p14:creationId xmlns:p14="http://schemas.microsoft.com/office/powerpoint/2010/main" val="709248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21</a:t>
            </a:fld>
            <a:endParaRPr lang="en-GB">
              <a:solidFill>
                <a:prstClr val="black"/>
              </a:solidFill>
              <a:latin typeface="Calibri" panose="020F0502020204030204"/>
            </a:endParaRPr>
          </a:p>
        </p:txBody>
      </p:sp>
    </p:spTree>
    <p:extLst>
      <p:ext uri="{BB962C8B-B14F-4D97-AF65-F5344CB8AC3E}">
        <p14:creationId xmlns:p14="http://schemas.microsoft.com/office/powerpoint/2010/main" val="34943414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endParaRPr lang="en-GB" baseline="0" dirty="0"/>
          </a:p>
          <a:p>
            <a:endParaRPr lang="en-GB" dirty="0"/>
          </a:p>
        </p:txBody>
      </p:sp>
      <p:sp>
        <p:nvSpPr>
          <p:cNvPr id="4" name="Slide Number Placeholder 3"/>
          <p:cNvSpPr>
            <a:spLocks noGrp="1"/>
          </p:cNvSpPr>
          <p:nvPr>
            <p:ph type="sldNum" sz="quarter" idx="10"/>
          </p:nvPr>
        </p:nvSpPr>
        <p:spPr/>
        <p:txBody>
          <a:bodyPr/>
          <a:lstStyle/>
          <a:p>
            <a:pPr defTabSz="960160">
              <a:defRPr/>
            </a:pPr>
            <a:fld id="{DB31AD7A-2481-4679-A83C-6C9E5D912199}" type="slidenum">
              <a:rPr lang="en-GB">
                <a:solidFill>
                  <a:prstClr val="black"/>
                </a:solidFill>
                <a:latin typeface="Calibri" panose="020F0502020204030204"/>
              </a:rPr>
              <a:pPr defTabSz="960160">
                <a:defRPr/>
              </a:pPr>
              <a:t>22</a:t>
            </a:fld>
            <a:endParaRPr lang="en-GB">
              <a:solidFill>
                <a:prstClr val="black"/>
              </a:solidFill>
              <a:latin typeface="Calibri" panose="020F0502020204030204"/>
            </a:endParaRPr>
          </a:p>
        </p:txBody>
      </p:sp>
    </p:spTree>
    <p:extLst>
      <p:ext uri="{BB962C8B-B14F-4D97-AF65-F5344CB8AC3E}">
        <p14:creationId xmlns:p14="http://schemas.microsoft.com/office/powerpoint/2010/main" val="2005008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23</a:t>
            </a:fld>
            <a:endParaRPr lang="en-GB"/>
          </a:p>
        </p:txBody>
      </p:sp>
    </p:spTree>
    <p:extLst>
      <p:ext uri="{BB962C8B-B14F-4D97-AF65-F5344CB8AC3E}">
        <p14:creationId xmlns:p14="http://schemas.microsoft.com/office/powerpoint/2010/main" val="180371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3</a:t>
            </a:fld>
            <a:endParaRPr lang="en-GB"/>
          </a:p>
        </p:txBody>
      </p:sp>
    </p:spTree>
    <p:extLst>
      <p:ext uri="{BB962C8B-B14F-4D97-AF65-F5344CB8AC3E}">
        <p14:creationId xmlns:p14="http://schemas.microsoft.com/office/powerpoint/2010/main" val="1855227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thought it would be useful to start with a quick look at what has changed nationally over the last 12 months.</a:t>
            </a:r>
          </a:p>
          <a:p>
            <a:endParaRPr lang="en-US" dirty="0"/>
          </a:p>
          <a:p>
            <a:r>
              <a:rPr lang="en-US" dirty="0"/>
              <a:t>Firstly, there is a new policy on the Dynamic Support Register and CTR’s, The DSR is a list of people with a learning disability and/or autism who need support and are at risk of going into hospital if they don’t get the right care. A CTR is for children, young people and adults who are already in hospital or are at risk of going into hospital. The new policy helps the two work together more effectively to prevent unnecessary admissions.</a:t>
            </a:r>
          </a:p>
          <a:p>
            <a:endParaRPr lang="en-US" dirty="0"/>
          </a:p>
          <a:p>
            <a:r>
              <a:rPr lang="en-US" dirty="0"/>
              <a:t>The Health and Care Act 2022, contains some of the biggest reforms to the NHS in nearly 10 years, aiming to improve health outcomes by joining up the NHS, social care and public health services at a local level. The Act has established Integrated Care Boards to do this. The Act has is also establishing a cap on how much adults can be required to pay towards care costs over their lifetime.</a:t>
            </a:r>
          </a:p>
          <a:p>
            <a:endParaRPr lang="en-US" dirty="0"/>
          </a:p>
          <a:p>
            <a:r>
              <a:rPr lang="en-US" dirty="0"/>
              <a:t>The Government have recently published their response to the Independent Review into Children’s Social Care. The Strategy they have developed responds to 3 independent reviews that were published in the last year and aims to create a vision of how to help families at the earliest stage. There is little detail in the strategy regarding SEND, however the Department for Education has indicated that the SEND and Alternative Provision Improvement plan will aim to align the two systems. There are consultations currently underway regarding the Social Care Strategy so we would urge as many people as possible to complete these.</a:t>
            </a:r>
          </a:p>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4</a:t>
            </a:fld>
            <a:endParaRPr lang="en-GB"/>
          </a:p>
        </p:txBody>
      </p:sp>
    </p:spTree>
    <p:extLst>
      <p:ext uri="{BB962C8B-B14F-4D97-AF65-F5344CB8AC3E}">
        <p14:creationId xmlns:p14="http://schemas.microsoft.com/office/powerpoint/2010/main" val="11108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160">
              <a:defRPr/>
            </a:pPr>
            <a:r>
              <a:rPr lang="en-US" dirty="0"/>
              <a:t>The Ofsted Annual Report describes the huge impact that Covid had on schools and children and young people, and it noted that the SEND system was put under even greater strain during the pandemic, especially as for many services such as speech and language and physiotherapy were not always available. The OFSTED report also noted that there was an increase of nearly 77000 school pupils being identified with SEND in the year.</a:t>
            </a:r>
          </a:p>
          <a:p>
            <a:endParaRPr lang="en-US" dirty="0"/>
          </a:p>
          <a:p>
            <a:r>
              <a:rPr lang="en-US" dirty="0"/>
              <a:t>The New Local Area SEND Inspection Framework has been launched and 4 local areas have currently been inspected under the new framework. Under the old framework over half of all areas were asked to put together a Written Statement of Action and across 2021 and 2022 it was two-thirds of areas. Of those areas with a Written Statement, less than half had sorted out all of their areas of significant weaknesses when they had their revisits.</a:t>
            </a:r>
          </a:p>
          <a:p>
            <a:r>
              <a:rPr lang="en-US" dirty="0"/>
              <a:t>Under the new framework there will be a cycle of inspections and if performance is inconsistent or worse there will be monitoring visits that happen sooner. The purpose of inspections is changing and will be broader in scope to check the effectiveness and also recommend what areas should do to improve. Under the new framework social care inspectors will be in teams for the first time and also alternative provision will be looked at for the first time.</a:t>
            </a:r>
          </a:p>
          <a:p>
            <a:r>
              <a:rPr lang="en-US" dirty="0"/>
              <a:t>Inspections will focus on the impact that the SEND Arrangements are having.</a:t>
            </a:r>
          </a:p>
          <a:p>
            <a:endParaRPr lang="en-US" dirty="0"/>
          </a:p>
          <a:p>
            <a:r>
              <a:rPr lang="en-US" dirty="0"/>
              <a:t>The SEND and Alternative Provision Green Paper was published in March last year and over the last year held a consultation. Following the consultation a SEND and AP Improvement </a:t>
            </a:r>
          </a:p>
        </p:txBody>
      </p:sp>
      <p:sp>
        <p:nvSpPr>
          <p:cNvPr id="4" name="Slide Number Placeholder 3"/>
          <p:cNvSpPr>
            <a:spLocks noGrp="1"/>
          </p:cNvSpPr>
          <p:nvPr>
            <p:ph type="sldNum" sz="quarter" idx="5"/>
          </p:nvPr>
        </p:nvSpPr>
        <p:spPr/>
        <p:txBody>
          <a:bodyPr/>
          <a:lstStyle/>
          <a:p>
            <a:fld id="{5CFC2C85-EAF7-415E-AF07-E960CF2D45E8}" type="slidenum">
              <a:rPr lang="en-GB" smtClean="0"/>
              <a:t>5</a:t>
            </a:fld>
            <a:endParaRPr lang="en-GB"/>
          </a:p>
        </p:txBody>
      </p:sp>
    </p:spTree>
    <p:extLst>
      <p:ext uri="{BB962C8B-B14F-4D97-AF65-F5344CB8AC3E}">
        <p14:creationId xmlns:p14="http://schemas.microsoft.com/office/powerpoint/2010/main" val="738990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SEND and Alternative Provision Green Paper was published in March last year and over the last year held a consultation. Following the consultation a SEND and AP Improvement Plan is due to be published- hopefully this week.</a:t>
            </a:r>
          </a:p>
          <a:p>
            <a:r>
              <a:rPr lang="en-US" dirty="0"/>
              <a:t>Following the Green Paper, there were things that we were looking for, things we are concerned about and things that we think need more clarity.</a:t>
            </a:r>
          </a:p>
        </p:txBody>
      </p:sp>
      <p:sp>
        <p:nvSpPr>
          <p:cNvPr id="4" name="Slide Number Placeholder 3"/>
          <p:cNvSpPr>
            <a:spLocks noGrp="1"/>
          </p:cNvSpPr>
          <p:nvPr>
            <p:ph type="sldNum" sz="quarter" idx="5"/>
          </p:nvPr>
        </p:nvSpPr>
        <p:spPr/>
        <p:txBody>
          <a:bodyPr/>
          <a:lstStyle/>
          <a:p>
            <a:fld id="{5CFC2C85-EAF7-415E-AF07-E960CF2D45E8}" type="slidenum">
              <a:rPr lang="en-GB" smtClean="0"/>
              <a:t>6</a:t>
            </a:fld>
            <a:endParaRPr lang="en-GB"/>
          </a:p>
        </p:txBody>
      </p:sp>
    </p:spTree>
    <p:extLst>
      <p:ext uri="{BB962C8B-B14F-4D97-AF65-F5344CB8AC3E}">
        <p14:creationId xmlns:p14="http://schemas.microsoft.com/office/powerpoint/2010/main" val="278690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we looking for: </a:t>
            </a:r>
          </a:p>
          <a:p>
            <a:r>
              <a:rPr lang="en-US" dirty="0"/>
              <a:t>National standards- establishing nationally consistent standards for how needs are identified and met at every stage of a child’s journey across education, health and social care. </a:t>
            </a:r>
          </a:p>
          <a:p>
            <a:r>
              <a:rPr lang="en-US" dirty="0"/>
              <a:t>We are looking for these to be a minimum set of standards- not a cap on services and not a dictionary of needs with a prescribed list of services next to them. National standards also need to say who is responsible, who pays for what and provide clear accountability.</a:t>
            </a:r>
          </a:p>
          <a:p>
            <a:r>
              <a:rPr lang="en-US" dirty="0"/>
              <a:t>We are looking for partnerships to be established across local areas bringing together education, alternative provision, health and social care partners with local government and other partners to produce local inclusion plans that set out how each local area will meet the national standards.</a:t>
            </a:r>
          </a:p>
          <a:p>
            <a:r>
              <a:rPr lang="en-US" dirty="0"/>
              <a:t>We are looking for the Improvement Plan to deliver statutory guidance to Integrated Care Boards to clearly set our how their responsibilities for SEND should be discharged, and we are looking for clarity in roles and responsibilities across education, health and social care.</a:t>
            </a:r>
          </a:p>
          <a:p>
            <a:r>
              <a:rPr lang="en-US" dirty="0"/>
              <a:t>We are looking to see that lessons have been learnt from 2014, and that this improvement plan is delivered in a timely fashion but its delivered well and with accountability.</a:t>
            </a:r>
          </a:p>
          <a:p>
            <a:r>
              <a:rPr lang="en-US" dirty="0"/>
              <a:t>One of the things that is really clear that is needed is better training and better support for schools. </a:t>
            </a:r>
          </a:p>
          <a:p>
            <a:r>
              <a:rPr lang="en-US" dirty="0"/>
              <a:t>We know that the data that the DfE gathers drives behaviours and priorities, so we are looking for a focus on collecting timely, transparent data that will incentivize inclusion.</a:t>
            </a:r>
          </a:p>
          <a:p>
            <a:endParaRPr lang="en-US" dirty="0"/>
          </a:p>
        </p:txBody>
      </p:sp>
      <p:sp>
        <p:nvSpPr>
          <p:cNvPr id="4" name="Slide Number Placeholder 3"/>
          <p:cNvSpPr>
            <a:spLocks noGrp="1"/>
          </p:cNvSpPr>
          <p:nvPr>
            <p:ph type="sldNum" sz="quarter" idx="5"/>
          </p:nvPr>
        </p:nvSpPr>
        <p:spPr/>
        <p:txBody>
          <a:bodyPr/>
          <a:lstStyle/>
          <a:p>
            <a:fld id="{5CFC2C85-EAF7-415E-AF07-E960CF2D45E8}" type="slidenum">
              <a:rPr lang="en-GB" smtClean="0"/>
              <a:t>7</a:t>
            </a:fld>
            <a:endParaRPr lang="en-GB"/>
          </a:p>
        </p:txBody>
      </p:sp>
    </p:spTree>
    <p:extLst>
      <p:ext uri="{BB962C8B-B14F-4D97-AF65-F5344CB8AC3E}">
        <p14:creationId xmlns:p14="http://schemas.microsoft.com/office/powerpoint/2010/main" val="3867796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we worried about:</a:t>
            </a:r>
          </a:p>
          <a:p>
            <a:r>
              <a:rPr lang="en-US" dirty="0"/>
              <a:t>The tailored list of settings. We need to ensure that if there are tailored lists of settings, that these are informed, and that they are coproduced with the family to ensure that lists are appropriate for the child or young person and their individual needs.</a:t>
            </a:r>
          </a:p>
          <a:p>
            <a:r>
              <a:rPr lang="en-US" dirty="0"/>
              <a:t>We all know about the current lengthy delays for tribunals, so we understand why mandatory mediation may be of benefit, however we feel that in order for this to make a difference mediation must be meaningful and binding.</a:t>
            </a:r>
          </a:p>
          <a:p>
            <a:r>
              <a:rPr lang="en-US" dirty="0"/>
              <a:t>Introducing a national framework of banding and price tariffs for funding matched to levels of need and types of provision- we worry about how this is workable- no two schools are the same and the cost of living varies greatly across the country so would the same band apply in London, as in Solihull or Newcastle?</a:t>
            </a:r>
          </a:p>
          <a:p>
            <a:endParaRPr lang="en-US" dirty="0"/>
          </a:p>
          <a:p>
            <a:r>
              <a:rPr lang="en-US" dirty="0"/>
              <a:t>Where do we want more clarity-</a:t>
            </a:r>
          </a:p>
          <a:p>
            <a:r>
              <a:rPr lang="en-US" dirty="0"/>
              <a:t>We want to know more about plans for accountability. How is the Improvement Plan going to improve accountability for instance in Academies?</a:t>
            </a:r>
          </a:p>
          <a:p>
            <a:r>
              <a:rPr lang="en-US" dirty="0"/>
              <a:t>A lot of the reforms suggested in the Green Paper that we are expecting to see in the Improvement plan were intended to be underpinned by legislation, however it is now clear that this will not happen in this parliament, so what does this mean for the reforms.</a:t>
            </a:r>
          </a:p>
        </p:txBody>
      </p:sp>
      <p:sp>
        <p:nvSpPr>
          <p:cNvPr id="4" name="Slide Number Placeholder 3"/>
          <p:cNvSpPr>
            <a:spLocks noGrp="1"/>
          </p:cNvSpPr>
          <p:nvPr>
            <p:ph type="sldNum" sz="quarter" idx="5"/>
          </p:nvPr>
        </p:nvSpPr>
        <p:spPr/>
        <p:txBody>
          <a:bodyPr/>
          <a:lstStyle/>
          <a:p>
            <a:fld id="{5CFC2C85-EAF7-415E-AF07-E960CF2D45E8}" type="slidenum">
              <a:rPr lang="en-GB" smtClean="0"/>
              <a:t>8</a:t>
            </a:fld>
            <a:endParaRPr lang="en-GB"/>
          </a:p>
        </p:txBody>
      </p:sp>
    </p:spTree>
    <p:extLst>
      <p:ext uri="{BB962C8B-B14F-4D97-AF65-F5344CB8AC3E}">
        <p14:creationId xmlns:p14="http://schemas.microsoft.com/office/powerpoint/2010/main" val="2397276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has happened over the last year in Solihull. You all have a copy of our Annual Report which details what we as SPCV have been up to over the last year. So this morning I want to just briefly talk a little about a couple of areas.</a:t>
            </a:r>
          </a:p>
          <a:p>
            <a:r>
              <a:rPr lang="en-US" dirty="0"/>
              <a:t>The Additional Needs Strategy was launched just over a year ago, with priorities based on “I Statements” coming from conversations with children, young people and families. </a:t>
            </a:r>
          </a:p>
          <a:p>
            <a:endParaRPr lang="en-US" dirty="0"/>
          </a:p>
          <a:p>
            <a:r>
              <a:rPr lang="en-US" dirty="0"/>
              <a:t>Over the last year work has been underway based in the action plan that sits underneath the strategy, and we sit on workstreams regarding this, as does Our Voices Heard, so we can ensure that the views of children, young people and families is heard and makes a difference in how this plan is implemented. </a:t>
            </a:r>
          </a:p>
          <a:p>
            <a:endParaRPr lang="en-US" dirty="0"/>
          </a:p>
          <a:p>
            <a:r>
              <a:rPr lang="en-US" dirty="0"/>
              <a:t>In the Autumn term a One Year on Survey was carried out with over 300 responses, but I’m sure Charlotte will speak a little more about it.</a:t>
            </a:r>
          </a:p>
        </p:txBody>
      </p:sp>
      <p:sp>
        <p:nvSpPr>
          <p:cNvPr id="4" name="Slide Number Placeholder 3"/>
          <p:cNvSpPr>
            <a:spLocks noGrp="1"/>
          </p:cNvSpPr>
          <p:nvPr>
            <p:ph type="sldNum" sz="quarter" idx="5"/>
          </p:nvPr>
        </p:nvSpPr>
        <p:spPr/>
        <p:txBody>
          <a:bodyPr/>
          <a:lstStyle/>
          <a:p>
            <a:fld id="{5CFC2C85-EAF7-415E-AF07-E960CF2D45E8}" type="slidenum">
              <a:rPr lang="en-GB" smtClean="0"/>
              <a:t>9</a:t>
            </a:fld>
            <a:endParaRPr lang="en-GB"/>
          </a:p>
        </p:txBody>
      </p:sp>
    </p:spTree>
    <p:extLst>
      <p:ext uri="{BB962C8B-B14F-4D97-AF65-F5344CB8AC3E}">
        <p14:creationId xmlns:p14="http://schemas.microsoft.com/office/powerpoint/2010/main" val="192121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5A36-CE57-466E-940B-9C79DF7085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85E56A-013E-4201-BD0A-27BF57FF21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DCF874-14D8-4991-A456-18088134ACE4}"/>
              </a:ext>
            </a:extLst>
          </p:cNvPr>
          <p:cNvSpPr>
            <a:spLocks noGrp="1"/>
          </p:cNvSpPr>
          <p:nvPr>
            <p:ph type="dt" sz="half" idx="10"/>
          </p:nvPr>
        </p:nvSpPr>
        <p:spPr/>
        <p:txBody>
          <a:bodyPr/>
          <a:lstStyle/>
          <a:p>
            <a:fld id="{7D89B484-264B-4EE7-BDF7-31FE183772AA}" type="datetime1">
              <a:rPr lang="en-GB" smtClean="0"/>
              <a:t>07/03/2023</a:t>
            </a:fld>
            <a:endParaRPr lang="en-GB"/>
          </a:p>
        </p:txBody>
      </p:sp>
      <p:sp>
        <p:nvSpPr>
          <p:cNvPr id="5" name="Footer Placeholder 4">
            <a:extLst>
              <a:ext uri="{FF2B5EF4-FFF2-40B4-BE49-F238E27FC236}">
                <a16:creationId xmlns:a16="http://schemas.microsoft.com/office/drawing/2014/main" id="{A37913F5-12B3-4EEC-AB95-87074E350B00}"/>
              </a:ext>
            </a:extLst>
          </p:cNvPr>
          <p:cNvSpPr>
            <a:spLocks noGrp="1"/>
          </p:cNvSpPr>
          <p:nvPr>
            <p:ph type="ftr" sz="quarter" idx="11"/>
          </p:nvPr>
        </p:nvSpPr>
        <p:spPr/>
        <p:txBody>
          <a:bodyPr/>
          <a:lstStyle/>
          <a:p>
            <a:r>
              <a:rPr lang="en-GB"/>
              <a:t>www.spcv.org.uk                                                            solihullpcv@outlook.com                                                             Facebook: Solihull Parent Carer Voice      Twitter: @solihullpcv</a:t>
            </a:r>
          </a:p>
        </p:txBody>
      </p:sp>
      <p:sp>
        <p:nvSpPr>
          <p:cNvPr id="6" name="Slide Number Placeholder 5">
            <a:extLst>
              <a:ext uri="{FF2B5EF4-FFF2-40B4-BE49-F238E27FC236}">
                <a16:creationId xmlns:a16="http://schemas.microsoft.com/office/drawing/2014/main" id="{0B014238-82DE-4025-9E90-286B2CB6ED4E}"/>
              </a:ext>
            </a:extLst>
          </p:cNvPr>
          <p:cNvSpPr>
            <a:spLocks noGrp="1"/>
          </p:cNvSpPr>
          <p:nvPr>
            <p:ph type="sldNum" sz="quarter" idx="12"/>
          </p:nvPr>
        </p:nvSpPr>
        <p:spPr/>
        <p:txBody>
          <a:bodyPr/>
          <a:lstStyle/>
          <a:p>
            <a:fld id="{034148AF-330D-4C2B-8C40-1CC48612A41D}" type="slidenum">
              <a:rPr lang="en-GB" smtClean="0"/>
              <a:t>‹#›</a:t>
            </a:fld>
            <a:endParaRPr lang="en-GB"/>
          </a:p>
        </p:txBody>
      </p:sp>
    </p:spTree>
    <p:extLst>
      <p:ext uri="{BB962C8B-B14F-4D97-AF65-F5344CB8AC3E}">
        <p14:creationId xmlns:p14="http://schemas.microsoft.com/office/powerpoint/2010/main" val="109312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E54C184-DCF1-48CD-9960-A0D4C651D80D}" type="datetimeFigureOut">
              <a:rPr lang="en-GB" smtClean="0"/>
              <a:t>07/03/2023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51A24-7A9E-4A44-85DF-A97EBC110729}" type="slidenum">
              <a:rPr lang="en-GB" smtClean="0"/>
              <a:t>‹#›</a:t>
            </a:fld>
            <a:endParaRPr lang="en-GB"/>
          </a:p>
        </p:txBody>
      </p:sp>
    </p:spTree>
    <p:extLst>
      <p:ext uri="{BB962C8B-B14F-4D97-AF65-F5344CB8AC3E}">
        <p14:creationId xmlns:p14="http://schemas.microsoft.com/office/powerpoint/2010/main" val="224532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E54C184-DCF1-48CD-9960-A0D4C651D80D}"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07/03/2023</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851A24-7A9E-4A44-85DF-A97EBC110729}"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545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3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9D421B-5A95-4486-A2D6-41431B680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203C43-C06C-4DF1-9BFD-5989FC3A68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FB54D7-DD2C-41C5-A6DC-E77ABB9EF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1A095-87B6-43A4-9E72-8F5E03A4992B}" type="datetime1">
              <a:rPr lang="en-GB" smtClean="0"/>
              <a:t>07/03/2023</a:t>
            </a:fld>
            <a:endParaRPr lang="en-GB"/>
          </a:p>
        </p:txBody>
      </p:sp>
      <p:sp>
        <p:nvSpPr>
          <p:cNvPr id="5" name="Footer Placeholder 4">
            <a:extLst>
              <a:ext uri="{FF2B5EF4-FFF2-40B4-BE49-F238E27FC236}">
                <a16:creationId xmlns:a16="http://schemas.microsoft.com/office/drawing/2014/main" id="{EDD57A15-E2FE-4FE9-A270-CC941EDB36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www.spcv.org.uk                                                            solihullpcv@outlook.com                                                             Facebook: Solihull Parent Carer Voice      Twitter: @solihullpcv</a:t>
            </a:r>
          </a:p>
        </p:txBody>
      </p:sp>
      <p:sp>
        <p:nvSpPr>
          <p:cNvPr id="6" name="Slide Number Placeholder 5">
            <a:extLst>
              <a:ext uri="{FF2B5EF4-FFF2-40B4-BE49-F238E27FC236}">
                <a16:creationId xmlns:a16="http://schemas.microsoft.com/office/drawing/2014/main" id="{4C97956A-3749-4C43-B661-F967D09C94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148AF-330D-4C2B-8C40-1CC48612A41D}" type="slidenum">
              <a:rPr lang="en-GB" smtClean="0"/>
              <a:t>‹#›</a:t>
            </a:fld>
            <a:endParaRPr lang="en-GB"/>
          </a:p>
        </p:txBody>
      </p:sp>
    </p:spTree>
    <p:extLst>
      <p:ext uri="{BB962C8B-B14F-4D97-AF65-F5344CB8AC3E}">
        <p14:creationId xmlns:p14="http://schemas.microsoft.com/office/powerpoint/2010/main" val="4240382239"/>
      </p:ext>
    </p:extLst>
  </p:cSld>
  <p:clrMap bg1="lt1" tx1="dk1" bg2="lt2" tx2="dk2" accent1="accent1" accent2="accent2" accent3="accent3" accent4="accent4" accent5="accent5" accent6="accent6" hlink="hlink" folHlink="folHlink"/>
  <p:sldLayoutIdLst>
    <p:sldLayoutId id="2147483650" r:id="rId1"/>
    <p:sldLayoutId id="2147483651"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4C184-DCF1-48CD-9960-A0D4C651D80D}" type="datetimeFigureOut">
              <a:rPr lang="en-GB" smtClean="0"/>
              <a:t>07/03/2023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51A24-7A9E-4A44-85DF-A97EBC110729}" type="slidenum">
              <a:rPr lang="en-GB" smtClean="0"/>
              <a:t>‹#›</a:t>
            </a:fld>
            <a:endParaRPr lang="en-GB"/>
          </a:p>
        </p:txBody>
      </p:sp>
    </p:spTree>
    <p:extLst>
      <p:ext uri="{BB962C8B-B14F-4D97-AF65-F5344CB8AC3E}">
        <p14:creationId xmlns:p14="http://schemas.microsoft.com/office/powerpoint/2010/main" val="939511132"/>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solihullpcv@outlook.com" TargetMode="External"/><Relationship Id="rId4" Type="http://schemas.openxmlformats.org/officeDocument/2006/relationships/hyperlink" Target="http://www.spcv.org.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AB1849-E7F2-4C4C-AC52-D5B8519B16EA}"/>
              </a:ext>
            </a:extLst>
          </p:cNvPr>
          <p:cNvSpPr>
            <a:spLocks noGrp="1"/>
          </p:cNvSpPr>
          <p:nvPr>
            <p:ph type="title"/>
          </p:nvPr>
        </p:nvSpPr>
        <p:spPr>
          <a:xfrm>
            <a:off x="3610654" y="365125"/>
            <a:ext cx="7743146" cy="4918075"/>
          </a:xfrm>
        </p:spPr>
        <p:txBody>
          <a:bodyPr>
            <a:normAutofit/>
          </a:bodyPr>
          <a:lstStyle/>
          <a:p>
            <a:pPr algn="ctr"/>
            <a:r>
              <a:rPr lang="en-GB" sz="8000" b="1" dirty="0">
                <a:solidFill>
                  <a:schemeClr val="tx2"/>
                </a:solidFill>
                <a:latin typeface="Trebuchet MS"/>
                <a:cs typeface="Calibri Light"/>
              </a:rPr>
              <a:t>2023 </a:t>
            </a:r>
            <a:br>
              <a:rPr lang="en-GB" sz="8000" b="1" dirty="0">
                <a:solidFill>
                  <a:schemeClr val="tx2"/>
                </a:solidFill>
                <a:latin typeface="Trebuchet MS"/>
                <a:cs typeface="Calibri Light"/>
              </a:rPr>
            </a:br>
            <a:r>
              <a:rPr lang="en-GB" sz="8000" b="1" dirty="0">
                <a:solidFill>
                  <a:schemeClr val="tx2"/>
                </a:solidFill>
                <a:latin typeface="Trebuchet MS"/>
                <a:cs typeface="Calibri Light"/>
              </a:rPr>
              <a:t>Solihull SEND Community Event.</a:t>
            </a:r>
            <a:endParaRPr lang="en-GB" sz="8000" b="1">
              <a:solidFill>
                <a:schemeClr val="tx2"/>
              </a:solidFill>
              <a:latin typeface="Trebuchet MS"/>
            </a:endParaRPr>
          </a:p>
        </p:txBody>
      </p:sp>
      <p:pic>
        <p:nvPicPr>
          <p:cNvPr id="9" name="Content Placeholder 8" descr="Logo&#10;&#10;Description automatically generated">
            <a:extLst>
              <a:ext uri="{FF2B5EF4-FFF2-40B4-BE49-F238E27FC236}">
                <a16:creationId xmlns:a16="http://schemas.microsoft.com/office/drawing/2014/main" id="{8327EF15-3AC6-4B37-ABA8-651DC109910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365125"/>
            <a:ext cx="2476846" cy="2857899"/>
          </a:xfrm>
        </p:spPr>
      </p:pic>
      <p:pic>
        <p:nvPicPr>
          <p:cNvPr id="1026" name="Picture 2">
            <a:extLst>
              <a:ext uri="{FF2B5EF4-FFF2-40B4-BE49-F238E27FC236}">
                <a16:creationId xmlns:a16="http://schemas.microsoft.com/office/drawing/2014/main" id="{E95AA500-7303-46C2-9A06-55343478C2B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6083"/>
          <a:stretch/>
        </p:blipFill>
        <p:spPr bwMode="auto">
          <a:xfrm>
            <a:off x="0" y="5532438"/>
            <a:ext cx="12192000" cy="13255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9">
            <a:extLst>
              <a:ext uri="{FF2B5EF4-FFF2-40B4-BE49-F238E27FC236}">
                <a16:creationId xmlns:a16="http://schemas.microsoft.com/office/drawing/2014/main" id="{38A437F1-E836-49FF-8692-52A0F9138142}"/>
              </a:ext>
            </a:extLst>
          </p:cNvPr>
          <p:cNvSpPr>
            <a:spLocks noGrp="1"/>
          </p:cNvSpPr>
          <p:nvPr>
            <p:ph type="ftr" sz="quarter" idx="11"/>
          </p:nvPr>
        </p:nvSpPr>
        <p:spPr>
          <a:xfrm>
            <a:off x="0" y="6492874"/>
            <a:ext cx="12191999" cy="365126"/>
          </a:xfrm>
        </p:spPr>
        <p:txBody>
          <a:bodyPr/>
          <a:lstStyle/>
          <a:p>
            <a:r>
              <a:rPr lang="en-GB" dirty="0">
                <a:solidFill>
                  <a:schemeClr val="bg1"/>
                </a:solidFill>
              </a:rPr>
              <a:t>www.spcv.org.uk                                                                                         solihullpcv@outlook.com                                                                      Facebook: Solihull Parent Carer Voice      Twitter: @solihullpcv</a:t>
            </a:r>
          </a:p>
        </p:txBody>
      </p:sp>
      <p:sp>
        <p:nvSpPr>
          <p:cNvPr id="2" name="TextBox 1">
            <a:extLst>
              <a:ext uri="{FF2B5EF4-FFF2-40B4-BE49-F238E27FC236}">
                <a16:creationId xmlns:a16="http://schemas.microsoft.com/office/drawing/2014/main" id="{1FD86053-5633-409E-8EC9-FD1F683980FA}"/>
              </a:ext>
            </a:extLst>
          </p:cNvPr>
          <p:cNvSpPr txBox="1"/>
          <p:nvPr/>
        </p:nvSpPr>
        <p:spPr>
          <a:xfrm>
            <a:off x="121920" y="5668466"/>
            <a:ext cx="11765280" cy="707886"/>
          </a:xfrm>
          <a:prstGeom prst="rect">
            <a:avLst/>
          </a:prstGeom>
          <a:noFill/>
        </p:spPr>
        <p:txBody>
          <a:bodyPr wrap="square" rtlCol="0">
            <a:spAutoFit/>
          </a:bodyPr>
          <a:lstStyle/>
          <a:p>
            <a:r>
              <a:rPr lang="en-GB" sz="4000" dirty="0">
                <a:solidFill>
                  <a:schemeClr val="bg1"/>
                </a:solidFill>
                <a:latin typeface="Trebuchet MS" panose="020B0603020202020204" pitchFamily="34" charset="0"/>
              </a:rPr>
              <a:t>Stronger together	        Inspiring Positive Change</a:t>
            </a:r>
          </a:p>
        </p:txBody>
      </p:sp>
    </p:spTree>
    <p:extLst>
      <p:ext uri="{BB962C8B-B14F-4D97-AF65-F5344CB8AC3E}">
        <p14:creationId xmlns:p14="http://schemas.microsoft.com/office/powerpoint/2010/main" val="266278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What has happened in Solihull over the last year….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8" name="TextBox 7">
            <a:extLst>
              <a:ext uri="{FF2B5EF4-FFF2-40B4-BE49-F238E27FC236}">
                <a16:creationId xmlns:a16="http://schemas.microsoft.com/office/drawing/2014/main" id="{2CC1212C-E7FF-AFC5-1E24-AD0EBBF3E399}"/>
              </a:ext>
            </a:extLst>
          </p:cNvPr>
          <p:cNvSpPr txBox="1"/>
          <p:nvPr/>
        </p:nvSpPr>
        <p:spPr>
          <a:xfrm>
            <a:off x="933450" y="1931760"/>
            <a:ext cx="7405008" cy="4093428"/>
          </a:xfrm>
          <a:prstGeom prst="rect">
            <a:avLst/>
          </a:prstGeom>
          <a:noFill/>
        </p:spPr>
        <p:txBody>
          <a:bodyPr wrap="square">
            <a:spAutoFit/>
          </a:bodyPr>
          <a:lstStyle/>
          <a:p>
            <a:pPr marL="457200" indent="-457200" algn="just">
              <a:buFont typeface="Arial" panose="020B0604020202020204" pitchFamily="34" charset="0"/>
              <a:buChar char="•"/>
            </a:pPr>
            <a:r>
              <a:rPr lang="en-GB" sz="2600" dirty="0">
                <a:solidFill>
                  <a:srgbClr val="002060"/>
                </a:solidFill>
                <a:cs typeface="Calibri"/>
              </a:rPr>
              <a:t>SEND Peer Review was conducted in January, this brought in outside SEND Professionals to assess where we are at as a borough. The Peer Review focused on 3 areas- 1) the graduated approach to meeting additional needs. 2) the impact of SEND arrangements on children and young people and waiting lists in Health. 3) Transition arrangements for young people moving into adulthood.</a:t>
            </a:r>
          </a:p>
          <a:p>
            <a:pPr marL="457200" indent="-457200" algn="just">
              <a:buFont typeface="Arial" panose="020B0604020202020204" pitchFamily="34" charset="0"/>
              <a:buChar char="•"/>
            </a:pPr>
            <a:r>
              <a:rPr lang="en-GB" sz="2600" dirty="0">
                <a:solidFill>
                  <a:srgbClr val="002060"/>
                </a:solidFill>
                <a:cs typeface="Calibri"/>
              </a:rPr>
              <a:t>Over 125 parents, professionals and children and young people were involved in the peer review.</a:t>
            </a:r>
          </a:p>
        </p:txBody>
      </p:sp>
    </p:spTree>
    <p:extLst>
      <p:ext uri="{BB962C8B-B14F-4D97-AF65-F5344CB8AC3E}">
        <p14:creationId xmlns:p14="http://schemas.microsoft.com/office/powerpoint/2010/main" val="242013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What has happened in Solihull over the last year….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8" name="TextBox 7">
            <a:extLst>
              <a:ext uri="{FF2B5EF4-FFF2-40B4-BE49-F238E27FC236}">
                <a16:creationId xmlns:a16="http://schemas.microsoft.com/office/drawing/2014/main" id="{2CC1212C-E7FF-AFC5-1E24-AD0EBBF3E399}"/>
              </a:ext>
            </a:extLst>
          </p:cNvPr>
          <p:cNvSpPr txBox="1"/>
          <p:nvPr/>
        </p:nvSpPr>
        <p:spPr>
          <a:xfrm>
            <a:off x="933450" y="1931760"/>
            <a:ext cx="7405008" cy="1692771"/>
          </a:xfrm>
          <a:prstGeom prst="rect">
            <a:avLst/>
          </a:prstGeom>
          <a:noFill/>
        </p:spPr>
        <p:txBody>
          <a:bodyPr wrap="square">
            <a:spAutoFit/>
          </a:bodyPr>
          <a:lstStyle/>
          <a:p>
            <a:pPr marL="457200" indent="-457200" algn="just">
              <a:buFont typeface="Arial" panose="020B0604020202020204" pitchFamily="34" charset="0"/>
              <a:buChar char="•"/>
            </a:pPr>
            <a:r>
              <a:rPr lang="en-GB" sz="2600" dirty="0">
                <a:solidFill>
                  <a:srgbClr val="002060"/>
                </a:solidFill>
                <a:cs typeface="Calibri"/>
              </a:rPr>
              <a:t>Strategy for Inclusive Education has now been launched, this is not just about SEND, but inclusion as a whole.</a:t>
            </a:r>
          </a:p>
          <a:p>
            <a:pPr marL="457200" indent="-457200" algn="just">
              <a:buFont typeface="Arial" panose="020B0604020202020204" pitchFamily="34" charset="0"/>
              <a:buChar char="•"/>
            </a:pPr>
            <a:endParaRPr lang="en-GB" sz="2600" dirty="0">
              <a:solidFill>
                <a:srgbClr val="002060"/>
              </a:solidFill>
              <a:cs typeface="Calibri"/>
            </a:endParaRPr>
          </a:p>
        </p:txBody>
      </p:sp>
    </p:spTree>
    <p:extLst>
      <p:ext uri="{BB962C8B-B14F-4D97-AF65-F5344CB8AC3E}">
        <p14:creationId xmlns:p14="http://schemas.microsoft.com/office/powerpoint/2010/main" val="78898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7" name="TextBox 6">
            <a:extLst>
              <a:ext uri="{FF2B5EF4-FFF2-40B4-BE49-F238E27FC236}">
                <a16:creationId xmlns:a16="http://schemas.microsoft.com/office/drawing/2014/main" id="{9FA75841-4E45-2237-29BC-155EA142DFD3}"/>
              </a:ext>
            </a:extLst>
          </p:cNvPr>
          <p:cNvSpPr txBox="1"/>
          <p:nvPr/>
        </p:nvSpPr>
        <p:spPr>
          <a:xfrm>
            <a:off x="1337733" y="2405894"/>
            <a:ext cx="6501191" cy="2862322"/>
          </a:xfrm>
          <a:prstGeom prst="rect">
            <a:avLst/>
          </a:prstGeom>
          <a:noFill/>
        </p:spPr>
        <p:txBody>
          <a:bodyPr wrap="square">
            <a:spAutoFit/>
          </a:bodyPr>
          <a:lstStyle/>
          <a:p>
            <a:r>
              <a:rPr lang="en-GB" sz="6000" b="1" dirty="0">
                <a:solidFill>
                  <a:srgbClr val="002060"/>
                </a:solidFill>
                <a:cs typeface="Calibri"/>
              </a:rPr>
              <a:t>Pete Campbell</a:t>
            </a:r>
          </a:p>
          <a:p>
            <a:r>
              <a:rPr lang="en-GB" sz="6000" dirty="0">
                <a:solidFill>
                  <a:srgbClr val="002060"/>
                </a:solidFill>
                <a:cs typeface="Calibri"/>
              </a:rPr>
              <a:t>Director of Children’s Services</a:t>
            </a:r>
          </a:p>
        </p:txBody>
      </p:sp>
    </p:spTree>
    <p:extLst>
      <p:ext uri="{BB962C8B-B14F-4D97-AF65-F5344CB8AC3E}">
        <p14:creationId xmlns:p14="http://schemas.microsoft.com/office/powerpoint/2010/main" val="74331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7" name="TextBox 6">
            <a:extLst>
              <a:ext uri="{FF2B5EF4-FFF2-40B4-BE49-F238E27FC236}">
                <a16:creationId xmlns:a16="http://schemas.microsoft.com/office/drawing/2014/main" id="{9FA75841-4E45-2237-29BC-155EA142DFD3}"/>
              </a:ext>
            </a:extLst>
          </p:cNvPr>
          <p:cNvSpPr txBox="1"/>
          <p:nvPr/>
        </p:nvSpPr>
        <p:spPr>
          <a:xfrm>
            <a:off x="1337733" y="2135793"/>
            <a:ext cx="7000724" cy="3785652"/>
          </a:xfrm>
          <a:prstGeom prst="rect">
            <a:avLst/>
          </a:prstGeom>
          <a:noFill/>
        </p:spPr>
        <p:txBody>
          <a:bodyPr wrap="square">
            <a:spAutoFit/>
          </a:bodyPr>
          <a:lstStyle/>
          <a:p>
            <a:r>
              <a:rPr lang="en-GB" sz="6000" b="1" dirty="0">
                <a:solidFill>
                  <a:srgbClr val="002060"/>
                </a:solidFill>
                <a:cs typeface="Calibri"/>
              </a:rPr>
              <a:t>Daniel Gibbin</a:t>
            </a:r>
          </a:p>
          <a:p>
            <a:r>
              <a:rPr lang="en-GB" sz="6000" dirty="0">
                <a:solidFill>
                  <a:srgbClr val="002060"/>
                </a:solidFill>
                <a:cs typeface="Calibri"/>
              </a:rPr>
              <a:t>Chair of Children’s Services Education &amp; Skills Scrutiny Board</a:t>
            </a:r>
          </a:p>
        </p:txBody>
      </p:sp>
    </p:spTree>
    <p:extLst>
      <p:ext uri="{BB962C8B-B14F-4D97-AF65-F5344CB8AC3E}">
        <p14:creationId xmlns:p14="http://schemas.microsoft.com/office/powerpoint/2010/main" val="69653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7" name="TextBox 6">
            <a:extLst>
              <a:ext uri="{FF2B5EF4-FFF2-40B4-BE49-F238E27FC236}">
                <a16:creationId xmlns:a16="http://schemas.microsoft.com/office/drawing/2014/main" id="{9FA75841-4E45-2237-29BC-155EA142DFD3}"/>
              </a:ext>
            </a:extLst>
          </p:cNvPr>
          <p:cNvSpPr txBox="1"/>
          <p:nvPr/>
        </p:nvSpPr>
        <p:spPr>
          <a:xfrm>
            <a:off x="1337733" y="2405894"/>
            <a:ext cx="6501191" cy="1938992"/>
          </a:xfrm>
          <a:prstGeom prst="rect">
            <a:avLst/>
          </a:prstGeom>
          <a:noFill/>
        </p:spPr>
        <p:txBody>
          <a:bodyPr wrap="square">
            <a:spAutoFit/>
          </a:bodyPr>
          <a:lstStyle/>
          <a:p>
            <a:r>
              <a:rPr lang="en-GB" sz="6000" b="1" dirty="0">
                <a:solidFill>
                  <a:srgbClr val="002060"/>
                </a:solidFill>
                <a:cs typeface="Calibri"/>
              </a:rPr>
              <a:t>Charlotte Jones</a:t>
            </a:r>
          </a:p>
          <a:p>
            <a:r>
              <a:rPr lang="en-GB" sz="6000" dirty="0">
                <a:solidFill>
                  <a:srgbClr val="002060"/>
                </a:solidFill>
                <a:cs typeface="Calibri"/>
              </a:rPr>
              <a:t>Head of SEND</a:t>
            </a:r>
          </a:p>
        </p:txBody>
      </p:sp>
    </p:spTree>
    <p:extLst>
      <p:ext uri="{BB962C8B-B14F-4D97-AF65-F5344CB8AC3E}">
        <p14:creationId xmlns:p14="http://schemas.microsoft.com/office/powerpoint/2010/main" val="4052861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400" b="1" i="1" dirty="0">
                <a:solidFill>
                  <a:schemeClr val="accent1">
                    <a:lumMod val="50000"/>
                  </a:schemeClr>
                </a:solidFill>
                <a:latin typeface="Arial" panose="020B0604020202020204" pitchFamily="34" charset="0"/>
                <a:cs typeface="Arial" panose="020B0604020202020204" pitchFamily="34" charset="0"/>
              </a:rPr>
              <a:t>Every Child &amp; Young Person Matters, and Matters Equally</a:t>
            </a:r>
          </a:p>
        </p:txBody>
      </p:sp>
      <p:sp>
        <p:nvSpPr>
          <p:cNvPr id="4" name="Content Placeholder 3"/>
          <p:cNvSpPr>
            <a:spLocks noGrp="1"/>
          </p:cNvSpPr>
          <p:nvPr>
            <p:ph sz="half" idx="2"/>
          </p:nvPr>
        </p:nvSpPr>
        <p:spPr>
          <a:xfrm>
            <a:off x="5606716" y="1997242"/>
            <a:ext cx="5747084" cy="4351338"/>
          </a:xfrm>
        </p:spPr>
        <p:txBody>
          <a:bodyPr>
            <a:normAutofit/>
          </a:bodyPr>
          <a:lstStyle/>
          <a:p>
            <a:r>
              <a:rPr lang="en-GB" sz="2600" dirty="0">
                <a:solidFill>
                  <a:schemeClr val="accent1">
                    <a:lumMod val="50000"/>
                  </a:schemeClr>
                </a:solidFill>
                <a:ea typeface="ＭＳ Ｐゴシック" pitchFamily="-65" charset="-128"/>
                <a:cs typeface="Arial" panose="020B0604020202020204" pitchFamily="34" charset="0"/>
              </a:rPr>
              <a:t>Move from SEND focus to any child or young person with an additional need</a:t>
            </a:r>
          </a:p>
          <a:p>
            <a:r>
              <a:rPr lang="en-GB" sz="2600" dirty="0">
                <a:solidFill>
                  <a:schemeClr val="accent1">
                    <a:lumMod val="50000"/>
                  </a:schemeClr>
                </a:solidFill>
                <a:ea typeface="ＭＳ Ｐゴシック" pitchFamily="-65" charset="-128"/>
                <a:cs typeface="Arial" panose="020B0604020202020204" pitchFamily="34" charset="0"/>
              </a:rPr>
              <a:t>Accessible to children and young people and written directly to them</a:t>
            </a:r>
          </a:p>
          <a:p>
            <a:r>
              <a:rPr lang="en-GB" sz="2600" dirty="0">
                <a:solidFill>
                  <a:schemeClr val="accent1">
                    <a:lumMod val="50000"/>
                  </a:schemeClr>
                </a:solidFill>
                <a:ea typeface="ＭＳ Ｐゴシック" pitchFamily="-65" charset="-128"/>
                <a:cs typeface="Arial" panose="020B0604020202020204" pitchFamily="34" charset="0"/>
              </a:rPr>
              <a:t>Used by children and young people – so they can see changes and be empowered to challenge</a:t>
            </a:r>
          </a:p>
          <a:p>
            <a:r>
              <a:rPr lang="en-GB" sz="2600" dirty="0">
                <a:solidFill>
                  <a:schemeClr val="accent1">
                    <a:lumMod val="50000"/>
                  </a:schemeClr>
                </a:solidFill>
                <a:ea typeface="ＭＳ Ｐゴシック" pitchFamily="-65" charset="-128"/>
                <a:cs typeface="Arial" panose="020B0604020202020204" pitchFamily="34" charset="0"/>
              </a:rPr>
              <a:t>Impact to be measured by children and young people, and those who support them</a:t>
            </a: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Content Placeholder 3"/>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838200" y="2309144"/>
            <a:ext cx="4448204" cy="3031958"/>
          </a:xfrm>
        </p:spPr>
      </p:pic>
    </p:spTree>
    <p:extLst>
      <p:ext uri="{BB962C8B-B14F-4D97-AF65-F5344CB8AC3E}">
        <p14:creationId xmlns:p14="http://schemas.microsoft.com/office/powerpoint/2010/main" val="52532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60947" y="148558"/>
            <a:ext cx="10992853"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Our Priorities </a:t>
            </a: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p:cNvGraphicFramePr>
            <a:graphicFrameLocks noGrp="1"/>
          </p:cNvGraphicFramePr>
          <p:nvPr>
            <p:ph idx="1"/>
          </p:nvPr>
        </p:nvGraphicFramePr>
        <p:xfrm>
          <a:off x="360946" y="1564105"/>
          <a:ext cx="11357812" cy="4236720"/>
        </p:xfrm>
        <a:graphic>
          <a:graphicData uri="http://schemas.openxmlformats.org/drawingml/2006/table">
            <a:tbl>
              <a:tblPr firstRow="1" bandRow="1">
                <a:tableStyleId>{22838BEF-8BB2-4498-84A7-C5851F593DF1}</a:tableStyleId>
              </a:tblPr>
              <a:tblGrid>
                <a:gridCol w="5678906">
                  <a:extLst>
                    <a:ext uri="{9D8B030D-6E8A-4147-A177-3AD203B41FA5}">
                      <a16:colId xmlns:a16="http://schemas.microsoft.com/office/drawing/2014/main" val="811013657"/>
                    </a:ext>
                  </a:extLst>
                </a:gridCol>
                <a:gridCol w="5678906">
                  <a:extLst>
                    <a:ext uri="{9D8B030D-6E8A-4147-A177-3AD203B41FA5}">
                      <a16:colId xmlns:a16="http://schemas.microsoft.com/office/drawing/2014/main" val="2145313934"/>
                    </a:ext>
                  </a:extLst>
                </a:gridCol>
              </a:tblGrid>
              <a:tr h="1267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600" b="1" kern="1200" dirty="0">
                          <a:solidFill>
                            <a:schemeClr val="dk1"/>
                          </a:solidFill>
                          <a:effectLst/>
                          <a:latin typeface="+mn-lt"/>
                          <a:ea typeface="+mn-ea"/>
                          <a:cs typeface="+mn-cs"/>
                        </a:rPr>
                        <a:t>I can see that everyone is working together to help me make my life better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600" b="1" kern="1200" dirty="0">
                        <a:solidFill>
                          <a:schemeClr val="dk1"/>
                        </a:solidFill>
                        <a:effectLst/>
                        <a:latin typeface="+mn-lt"/>
                        <a:ea typeface="+mn-ea"/>
                        <a:cs typeface="+mn-cs"/>
                      </a:endParaRPr>
                    </a:p>
                  </a:txBody>
                  <a:tcPr/>
                </a:tc>
                <a:tc>
                  <a:txBody>
                    <a:bodyPr/>
                    <a:lstStyle/>
                    <a:p>
                      <a:r>
                        <a:rPr lang="en-GB" sz="2600" b="1" kern="1200" dirty="0">
                          <a:solidFill>
                            <a:schemeClr val="dk1"/>
                          </a:solidFill>
                          <a:effectLst/>
                          <a:latin typeface="+mn-lt"/>
                          <a:ea typeface="+mn-ea"/>
                          <a:cs typeface="+mn-cs"/>
                        </a:rPr>
                        <a:t>I feel welcome, understood, valued, appreciated and included wherever I go</a:t>
                      </a:r>
                      <a:endParaRPr lang="en-GB" sz="2600" b="1" dirty="0"/>
                    </a:p>
                  </a:txBody>
                  <a:tcPr/>
                </a:tc>
                <a:extLst>
                  <a:ext uri="{0D108BD9-81ED-4DB2-BD59-A6C34878D82A}">
                    <a16:rowId xmlns:a16="http://schemas.microsoft.com/office/drawing/2014/main" val="2368056391"/>
                  </a:ext>
                </a:extLst>
              </a:tr>
              <a:tr h="1657872">
                <a:tc>
                  <a:txBody>
                    <a:bodyPr/>
                    <a:lstStyle/>
                    <a:p>
                      <a:r>
                        <a:rPr lang="en-GB" sz="2600" b="1" kern="1200" dirty="0">
                          <a:solidFill>
                            <a:schemeClr val="dk1"/>
                          </a:solidFill>
                          <a:effectLst/>
                          <a:latin typeface="+mn-lt"/>
                          <a:ea typeface="+mn-ea"/>
                          <a:cs typeface="+mn-cs"/>
                        </a:rPr>
                        <a:t>I can see that Solihull has the services and support I need</a:t>
                      </a:r>
                      <a:endParaRPr lang="en-GB" sz="2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600" b="1" kern="1200" dirty="0">
                          <a:solidFill>
                            <a:schemeClr val="dk1"/>
                          </a:solidFill>
                          <a:effectLst/>
                          <a:latin typeface="+mn-lt"/>
                          <a:ea typeface="+mn-ea"/>
                          <a:cs typeface="+mn-cs"/>
                        </a:rPr>
                        <a:t>In planning for my future I know what will happen, when it will happen and who I can communicate with about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600" b="1" dirty="0"/>
                    </a:p>
                  </a:txBody>
                  <a:tcPr/>
                </a:tc>
                <a:extLst>
                  <a:ext uri="{0D108BD9-81ED-4DB2-BD59-A6C34878D82A}">
                    <a16:rowId xmlns:a16="http://schemas.microsoft.com/office/drawing/2014/main" val="1983710025"/>
                  </a:ext>
                </a:extLst>
              </a:tr>
              <a:tr h="1267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600" b="1" kern="1200" dirty="0">
                          <a:solidFill>
                            <a:schemeClr val="dk1"/>
                          </a:solidFill>
                          <a:effectLst/>
                          <a:latin typeface="+mn-lt"/>
                          <a:ea typeface="+mn-ea"/>
                          <a:cs typeface="+mn-cs"/>
                        </a:rPr>
                        <a:t>My voice is heard, and it makes a difference</a:t>
                      </a:r>
                    </a:p>
                  </a:txBody>
                  <a:tcPr/>
                </a:tc>
                <a:tc>
                  <a:txBody>
                    <a:bodyPr/>
                    <a:lstStyle/>
                    <a:p>
                      <a:r>
                        <a:rPr lang="en-GB" sz="2600" b="1" kern="1200" dirty="0">
                          <a:solidFill>
                            <a:schemeClr val="dk1"/>
                          </a:solidFill>
                          <a:effectLst/>
                          <a:latin typeface="+mn-lt"/>
                          <a:ea typeface="+mn-ea"/>
                          <a:cs typeface="+mn-cs"/>
                        </a:rPr>
                        <a:t>I can get the right support I need at the right time for me </a:t>
                      </a:r>
                    </a:p>
                    <a:p>
                      <a:endParaRPr lang="en-GB" sz="2600" b="1" dirty="0"/>
                    </a:p>
                  </a:txBody>
                  <a:tcPr/>
                </a:tc>
                <a:extLst>
                  <a:ext uri="{0D108BD9-81ED-4DB2-BD59-A6C34878D82A}">
                    <a16:rowId xmlns:a16="http://schemas.microsoft.com/office/drawing/2014/main" val="883137938"/>
                  </a:ext>
                </a:extLst>
              </a:tr>
            </a:tbl>
          </a:graphicData>
        </a:graphic>
      </p:graphicFrame>
    </p:spTree>
    <p:extLst>
      <p:ext uri="{BB962C8B-B14F-4D97-AF65-F5344CB8AC3E}">
        <p14:creationId xmlns:p14="http://schemas.microsoft.com/office/powerpoint/2010/main" val="182152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Work so far…</a:t>
            </a:r>
          </a:p>
        </p:txBody>
      </p:sp>
      <p:sp>
        <p:nvSpPr>
          <p:cNvPr id="3" name="Content Placeholder 2"/>
          <p:cNvSpPr>
            <a:spLocks noGrp="1"/>
          </p:cNvSpPr>
          <p:nvPr>
            <p:ph idx="1"/>
          </p:nvPr>
        </p:nvSpPr>
        <p:spPr>
          <a:xfrm>
            <a:off x="838200" y="1258235"/>
            <a:ext cx="10515600" cy="4845703"/>
          </a:xfrm>
        </p:spPr>
        <p:txBody>
          <a:bodyPr>
            <a:normAutofit/>
          </a:bodyPr>
          <a:lstStyle/>
          <a:p>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474840"/>
            <a:ext cx="10515600" cy="500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New EHCP paperwork and processes – child focused, required information, quality content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Reviving the Local Offer – collating feedback to make improvements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North Solihull project for supporting SEND and mental health across partners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Projects for autism – key workers and work in schools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Developed SEND termly newsletter for updates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Implemented Strategy for Inclusive Education and supporting schools to embed good practice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Increased Holiday Activity &amp; Food programme offer for children with SEND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itchFamily="-65" charset="-128"/>
              <a:cs typeface="Arial" panose="020B0604020202020204" pitchFamily="34" charset="0"/>
            </a:endParaRPr>
          </a:p>
        </p:txBody>
      </p:sp>
    </p:spTree>
    <p:extLst>
      <p:ext uri="{BB962C8B-B14F-4D97-AF65-F5344CB8AC3E}">
        <p14:creationId xmlns:p14="http://schemas.microsoft.com/office/powerpoint/2010/main" val="70380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Work so far…</a:t>
            </a:r>
          </a:p>
        </p:txBody>
      </p:sp>
      <p:sp>
        <p:nvSpPr>
          <p:cNvPr id="3" name="Content Placeholder 2"/>
          <p:cNvSpPr>
            <a:spLocks noGrp="1"/>
          </p:cNvSpPr>
          <p:nvPr>
            <p:ph idx="1"/>
          </p:nvPr>
        </p:nvSpPr>
        <p:spPr>
          <a:xfrm>
            <a:off x="838200" y="1331260"/>
            <a:ext cx="10515600" cy="4845703"/>
          </a:xfrm>
        </p:spPr>
        <p:txBody>
          <a:bodyPr>
            <a:normAutofit/>
          </a:bodyPr>
          <a:lstStyle/>
          <a:p>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331260"/>
            <a:ext cx="10515600" cy="5149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Expanded Supported Internship and Employment opportunities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Developed clear pathways for young people to move from children’s to adult’s services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Worked with GPs to ensure the Annual Health checks for young people over 14 years with a learning disability are embedded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Appointed a social care manager so there is more involvement in EHCP assessments and decision making from children’s services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Set up One Stop Clinics’ to provide support to children with speech, language and communication needs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Supported SPCV and Our Voices Heard to increase their reach into schools and to work with all partners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itchFamily="-65" charset="-128"/>
              <a:cs typeface="Arial" panose="020B0604020202020204" pitchFamily="34" charset="0"/>
            </a:endParaRPr>
          </a:p>
        </p:txBody>
      </p:sp>
    </p:spTree>
    <p:extLst>
      <p:ext uri="{BB962C8B-B14F-4D97-AF65-F5344CB8AC3E}">
        <p14:creationId xmlns:p14="http://schemas.microsoft.com/office/powerpoint/2010/main" val="3262754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Impact…</a:t>
            </a:r>
          </a:p>
        </p:txBody>
      </p:sp>
      <p:sp>
        <p:nvSpPr>
          <p:cNvPr id="3" name="Content Placeholder 2"/>
          <p:cNvSpPr>
            <a:spLocks noGrp="1"/>
          </p:cNvSpPr>
          <p:nvPr>
            <p:ph idx="1"/>
          </p:nvPr>
        </p:nvSpPr>
        <p:spPr>
          <a:xfrm>
            <a:off x="838200" y="1331260"/>
            <a:ext cx="10515600" cy="4845703"/>
          </a:xfrm>
        </p:spPr>
        <p:txBody>
          <a:bodyPr>
            <a:normAutofit/>
          </a:bodyPr>
          <a:lstStyle/>
          <a:p>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331260"/>
            <a:ext cx="10515600" cy="5149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46% parent carers have noticed improvements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59% parent carers thought services were working better together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Young people in the peer review gave positive views on their lived experience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83% of new EHCPs have been finalised in 20-weeks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More requests for EHCP assessment are being agreed (from 52% to 75%)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41% of cases in the adult social care SEND team are young people under 18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17 Supported Internships have been created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21% children attending Holiday Activity &amp; Food clubs had SEND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Parent carers and children and young people involved in all areas of work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itchFamily="-65" charset="-128"/>
              <a:cs typeface="Arial" panose="020B0604020202020204" pitchFamily="34" charset="0"/>
            </a:endParaRPr>
          </a:p>
        </p:txBody>
      </p:sp>
    </p:spTree>
    <p:extLst>
      <p:ext uri="{BB962C8B-B14F-4D97-AF65-F5344CB8AC3E}">
        <p14:creationId xmlns:p14="http://schemas.microsoft.com/office/powerpoint/2010/main" val="241937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3ACFD544-29F9-4150-8EEE-38BFAEDBEFE8}"/>
              </a:ext>
            </a:extLst>
          </p:cNvPr>
          <p:cNvSpPr>
            <a:spLocks noGrp="1"/>
          </p:cNvSpPr>
          <p:nvPr>
            <p:ph type="ftr" sz="quarter" idx="11"/>
          </p:nvPr>
        </p:nvSpPr>
        <p:spPr>
          <a:xfrm>
            <a:off x="777241" y="6356351"/>
            <a:ext cx="10847199" cy="250191"/>
          </a:xfrm>
        </p:spPr>
        <p:txBody>
          <a:bodyPr/>
          <a:lstStyle/>
          <a:p>
            <a:r>
              <a:rPr lang="en-GB" dirty="0">
                <a:solidFill>
                  <a:schemeClr val="accent1">
                    <a:lumMod val="75000"/>
                  </a:schemeClr>
                </a:solidFill>
                <a:hlinkClick r:id="rId4">
                  <a:extLst>
                    <a:ext uri="{A12FA001-AC4F-418D-AE19-62706E023703}">
                      <ahyp:hlinkClr xmlns:ahyp="http://schemas.microsoft.com/office/drawing/2018/hyperlinkcolor" val="tx"/>
                    </a:ext>
                  </a:extLst>
                </a:hlinkClick>
              </a:rPr>
              <a:t>www.spcv.org.uk</a:t>
            </a:r>
            <a:r>
              <a:rPr lang="en-GB" dirty="0">
                <a:solidFill>
                  <a:schemeClr val="accent1">
                    <a:lumMod val="75000"/>
                  </a:schemeClr>
                </a:solidFill>
              </a:rPr>
              <a:t>                                                            </a:t>
            </a:r>
            <a:r>
              <a:rPr lang="en-GB" dirty="0">
                <a:solidFill>
                  <a:schemeClr val="accent1">
                    <a:lumMod val="75000"/>
                  </a:schemeClr>
                </a:solidFill>
                <a:hlinkClick r:id="rId5">
                  <a:extLst>
                    <a:ext uri="{A12FA001-AC4F-418D-AE19-62706E023703}">
                      <ahyp:hlinkClr xmlns:ahyp="http://schemas.microsoft.com/office/drawing/2018/hyperlinkcolor" val="tx"/>
                    </a:ext>
                  </a:extLst>
                </a:hlinkClick>
              </a:rPr>
              <a:t>solihullpcv@outlook.com</a:t>
            </a:r>
            <a:r>
              <a:rPr lang="en-GB" dirty="0">
                <a:solidFill>
                  <a:schemeClr val="accent1">
                    <a:lumMod val="75000"/>
                  </a:schemeClr>
                </a:solidFill>
              </a:rPr>
              <a:t>                                                             Facebook: Solihull Parent Carer Voice      Twitter: @solihullpcv</a:t>
            </a:r>
          </a:p>
        </p:txBody>
      </p:sp>
      <p:sp>
        <p:nvSpPr>
          <p:cNvPr id="8" name="Title 1">
            <a:extLst>
              <a:ext uri="{FF2B5EF4-FFF2-40B4-BE49-F238E27FC236}">
                <a16:creationId xmlns:a16="http://schemas.microsoft.com/office/drawing/2014/main" id="{337A0141-783E-B1B9-7810-C584B5C59E13}"/>
              </a:ext>
            </a:extLst>
          </p:cNvPr>
          <p:cNvSpPr txBox="1">
            <a:spLocks/>
          </p:cNvSpPr>
          <p:nvPr/>
        </p:nvSpPr>
        <p:spPr>
          <a:xfrm>
            <a:off x="838200" y="18119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000" b="1" dirty="0">
                <a:solidFill>
                  <a:schemeClr val="bg1"/>
                </a:solidFill>
                <a:latin typeface="Trebuchet MS"/>
              </a:rPr>
              <a:t>Housekeeping</a:t>
            </a:r>
            <a:endParaRPr lang="en-GB" sz="6000" b="1" dirty="0">
              <a:solidFill>
                <a:schemeClr val="bg1"/>
              </a:solidFill>
              <a:latin typeface="Trebuchet MS" panose="020B0603020202020204" pitchFamily="34" charset="0"/>
            </a:endParaRPr>
          </a:p>
        </p:txBody>
      </p:sp>
      <p:sp>
        <p:nvSpPr>
          <p:cNvPr id="9" name="TextBox 8">
            <a:extLst>
              <a:ext uri="{FF2B5EF4-FFF2-40B4-BE49-F238E27FC236}">
                <a16:creationId xmlns:a16="http://schemas.microsoft.com/office/drawing/2014/main" id="{9B6852F3-10FD-901D-8AB7-1012AB4C58D9}"/>
              </a:ext>
            </a:extLst>
          </p:cNvPr>
          <p:cNvSpPr txBox="1"/>
          <p:nvPr/>
        </p:nvSpPr>
        <p:spPr>
          <a:xfrm>
            <a:off x="1182414" y="2010103"/>
            <a:ext cx="7055068" cy="464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4800" dirty="0">
                <a:solidFill>
                  <a:schemeClr val="tx2"/>
                </a:solidFill>
                <a:latin typeface="Trebuchet MS"/>
                <a:cs typeface="Calibri" panose="020F0502020204030204"/>
              </a:rPr>
              <a:t>Fire alarm</a:t>
            </a:r>
            <a:endParaRPr lang="en-GB" sz="4800" dirty="0">
              <a:solidFill>
                <a:schemeClr val="tx2"/>
              </a:solidFill>
              <a:latin typeface="Trebuchet MS"/>
              <a:ea typeface="Calibri"/>
              <a:cs typeface="Calibri" panose="020F0502020204030204"/>
            </a:endParaRPr>
          </a:p>
          <a:p>
            <a:pPr marL="285750" indent="-285750">
              <a:buFont typeface="Arial"/>
              <a:buChar char="•"/>
            </a:pPr>
            <a:r>
              <a:rPr lang="en-GB" sz="4800" dirty="0">
                <a:solidFill>
                  <a:schemeClr val="tx2"/>
                </a:solidFill>
                <a:latin typeface="Trebuchet MS"/>
                <a:ea typeface="Calibri"/>
                <a:cs typeface="Calibri" panose="020F0502020204030204"/>
              </a:rPr>
              <a:t>Fire exits</a:t>
            </a:r>
          </a:p>
          <a:p>
            <a:pPr marL="285750" indent="-285750">
              <a:buFont typeface="Arial"/>
              <a:buChar char="•"/>
            </a:pPr>
            <a:r>
              <a:rPr lang="en-GB" sz="4800" dirty="0">
                <a:solidFill>
                  <a:schemeClr val="tx2"/>
                </a:solidFill>
                <a:latin typeface="Trebuchet MS"/>
                <a:ea typeface="Calibri"/>
                <a:cs typeface="Calibri" panose="020F0502020204030204"/>
              </a:rPr>
              <a:t>Toilets</a:t>
            </a:r>
          </a:p>
          <a:p>
            <a:pPr marL="285750" indent="-285750">
              <a:buFont typeface="Arial"/>
              <a:buChar char="•"/>
            </a:pPr>
            <a:r>
              <a:rPr lang="en-GB" sz="4800" dirty="0">
                <a:solidFill>
                  <a:schemeClr val="tx2"/>
                </a:solidFill>
                <a:latin typeface="Trebuchet MS"/>
                <a:ea typeface="Calibri"/>
                <a:cs typeface="Calibri" panose="020F0502020204030204"/>
              </a:rPr>
              <a:t>Quiet space</a:t>
            </a:r>
          </a:p>
          <a:p>
            <a:pPr marL="285750" indent="-285750">
              <a:buFont typeface="Arial"/>
              <a:buChar char="•"/>
            </a:pPr>
            <a:r>
              <a:rPr lang="en-GB" sz="4800" dirty="0">
                <a:solidFill>
                  <a:schemeClr val="tx2"/>
                </a:solidFill>
                <a:latin typeface="Trebuchet MS"/>
                <a:ea typeface="Calibri"/>
                <a:cs typeface="Calibri" panose="020F0502020204030204"/>
              </a:rPr>
              <a:t>Phones</a:t>
            </a:r>
          </a:p>
          <a:p>
            <a:pPr marL="285750" indent="-285750">
              <a:buFont typeface="Arial"/>
              <a:buChar char="•"/>
            </a:pPr>
            <a:endParaRPr lang="en-GB" sz="3200" dirty="0">
              <a:ea typeface="Calibri" panose="020F0502020204030204"/>
              <a:cs typeface="Calibri" panose="020F0502020204030204"/>
            </a:endParaRPr>
          </a:p>
          <a:p>
            <a:pPr marL="285750" indent="-285750">
              <a:buFont typeface="Arial"/>
              <a:buChar char="•"/>
            </a:pPr>
            <a:endParaRPr lang="en-GB" sz="2400" dirty="0">
              <a:ea typeface="Calibri" panose="020F0502020204030204"/>
              <a:cs typeface="Calibri" panose="020F0502020204030204"/>
            </a:endParaRPr>
          </a:p>
        </p:txBody>
      </p:sp>
    </p:spTree>
    <p:extLst>
      <p:ext uri="{BB962C8B-B14F-4D97-AF65-F5344CB8AC3E}">
        <p14:creationId xmlns:p14="http://schemas.microsoft.com/office/powerpoint/2010/main" val="2783019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More to do…</a:t>
            </a:r>
          </a:p>
        </p:txBody>
      </p:sp>
      <p:sp>
        <p:nvSpPr>
          <p:cNvPr id="3" name="Content Placeholder 2"/>
          <p:cNvSpPr>
            <a:spLocks noGrp="1"/>
          </p:cNvSpPr>
          <p:nvPr>
            <p:ph idx="1"/>
          </p:nvPr>
        </p:nvSpPr>
        <p:spPr>
          <a:xfrm>
            <a:off x="838200" y="1331260"/>
            <a:ext cx="10515600" cy="4845703"/>
          </a:xfrm>
        </p:spPr>
        <p:txBody>
          <a:bodyPr>
            <a:normAutofit/>
          </a:bodyPr>
          <a:lstStyle/>
          <a:p>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331260"/>
            <a:ext cx="10515600" cy="5149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56% of children and young people don’t always know where to go to get help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Children and young people told us they need more help in their community and with their thoughts and feelings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Parent carers told us more work is needed to make mental health and other medical appointments welcoming and accessible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68% of children and young people said they needed more help in school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Have a system for continuous feedback from children and young people and their parent carers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Developing care in the community so children and young people can be supported more locally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itchFamily="-65" charset="-128"/>
              <a:cs typeface="Arial" panose="020B0604020202020204" pitchFamily="34" charset="0"/>
            </a:endParaRPr>
          </a:p>
        </p:txBody>
      </p:sp>
    </p:spTree>
    <p:extLst>
      <p:ext uri="{BB962C8B-B14F-4D97-AF65-F5344CB8AC3E}">
        <p14:creationId xmlns:p14="http://schemas.microsoft.com/office/powerpoint/2010/main" val="3771315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More to do…</a:t>
            </a:r>
          </a:p>
        </p:txBody>
      </p:sp>
      <p:sp>
        <p:nvSpPr>
          <p:cNvPr id="3" name="Content Placeholder 2"/>
          <p:cNvSpPr>
            <a:spLocks noGrp="1"/>
          </p:cNvSpPr>
          <p:nvPr>
            <p:ph idx="1"/>
          </p:nvPr>
        </p:nvSpPr>
        <p:spPr>
          <a:xfrm>
            <a:off x="838200" y="1331260"/>
            <a:ext cx="10515600" cy="4845703"/>
          </a:xfrm>
        </p:spPr>
        <p:txBody>
          <a:bodyPr>
            <a:normAutofit/>
          </a:bodyPr>
          <a:lstStyle/>
          <a:p>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331260"/>
            <a:ext cx="10515600" cy="5149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Establishing parent drop in sessions with key professionals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Use the Mind of My Own app so children with a social worker can easily share their views and what matters to them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Assess how inclusive our community buildings, spaces and services are to find ways to make improvements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Use our Delivering Better Value grant to support the roll-out the inclusion  in schools work and link in other services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Help more employers to be Disability Confident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Launch the new CATCH service, website and referral form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Embed a revised graduated approach expectation across all settings</a:t>
            </a:r>
          </a:p>
        </p:txBody>
      </p:sp>
    </p:spTree>
    <p:extLst>
      <p:ext uri="{BB962C8B-B14F-4D97-AF65-F5344CB8AC3E}">
        <p14:creationId xmlns:p14="http://schemas.microsoft.com/office/powerpoint/2010/main" val="186922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66134"/>
          </a:xfrm>
        </p:spPr>
        <p:txBody>
          <a:bodyPr>
            <a:normAutofit/>
          </a:bodyPr>
          <a:lstStyle/>
          <a:p>
            <a:r>
              <a:rPr lang="en-GB" sz="4900" b="1" i="1" dirty="0">
                <a:solidFill>
                  <a:schemeClr val="accent1">
                    <a:lumMod val="50000"/>
                  </a:schemeClr>
                </a:solidFill>
                <a:latin typeface="Arial" panose="020B0604020202020204" pitchFamily="34" charset="0"/>
                <a:cs typeface="Arial" panose="020B0604020202020204" pitchFamily="34" charset="0"/>
              </a:rPr>
              <a:t>Stronger Together…</a:t>
            </a:r>
          </a:p>
        </p:txBody>
      </p:sp>
      <p:sp>
        <p:nvSpPr>
          <p:cNvPr id="3" name="Content Placeholder 2"/>
          <p:cNvSpPr>
            <a:spLocks noGrp="1"/>
          </p:cNvSpPr>
          <p:nvPr>
            <p:ph idx="1"/>
          </p:nvPr>
        </p:nvSpPr>
        <p:spPr>
          <a:xfrm>
            <a:off x="838200" y="1331260"/>
            <a:ext cx="10515600" cy="4845703"/>
          </a:xfrm>
        </p:spPr>
        <p:txBody>
          <a:bodyPr>
            <a:normAutofit/>
          </a:bodyPr>
          <a:lstStyle/>
          <a:p>
            <a:pPr marL="0" indent="0">
              <a:buNone/>
            </a:pPr>
            <a:endParaRPr lang="en-GB" sz="2400" dirty="0"/>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a:p>
            <a:pPr marL="0" indent="0">
              <a:buNone/>
            </a:pPr>
            <a:endParaRPr lang="en-GB" sz="2400" dirty="0">
              <a:solidFill>
                <a:srgbClr val="0000FF"/>
              </a:solidFill>
              <a:latin typeface="Arial" panose="020B0604020202020204" pitchFamily="34" charset="0"/>
              <a:ea typeface="ＭＳ Ｐゴシック" pitchFamily="-65" charset="-128"/>
              <a:cs typeface="Arial" panose="020B0604020202020204" pitchFamily="34" charset="0"/>
            </a:endParaRPr>
          </a:p>
        </p:txBody>
      </p:sp>
      <p:pic>
        <p:nvPicPr>
          <p:cNvPr id="5" name="Picture 9" descr="Powerpoint bands.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03938"/>
            <a:ext cx="12192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838200" y="1331260"/>
            <a:ext cx="10515600" cy="5149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More feedback from children and young people and parent carers across the range of additional needs; through a range of forums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Ensuring a consistent and proactive approach to co-production across the system – monitoring outcomes and driving change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Understanding impact of changes on the lives and experiences of children and young people and their families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Evaluating Peer Review feedback and recommendations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rPr>
              <a:t>Agreeing priorities – balancing feedback, planned activity and external perspectives alongside impact for families and capacity of services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600" b="0" i="0" u="none" strike="noStrike" kern="1200" cap="none" spc="0" normalizeH="0" baseline="0" noProof="0" dirty="0">
              <a:ln>
                <a:noFill/>
              </a:ln>
              <a:solidFill>
                <a:srgbClr val="5B9BD5">
                  <a:lumMod val="50000"/>
                </a:srgbClr>
              </a:solidFill>
              <a:effectLst/>
              <a:uLnTx/>
              <a:uFillTx/>
              <a:latin typeface="Calibri" panose="020F0502020204030204"/>
              <a:ea typeface="ＭＳ Ｐゴシック" pitchFamily="-65" charset="-128"/>
              <a:cs typeface="Arial" panose="020B0604020202020204" pitchFamily="34" charset="0"/>
            </a:endParaRPr>
          </a:p>
        </p:txBody>
      </p:sp>
    </p:spTree>
    <p:extLst>
      <p:ext uri="{BB962C8B-B14F-4D97-AF65-F5344CB8AC3E}">
        <p14:creationId xmlns:p14="http://schemas.microsoft.com/office/powerpoint/2010/main" val="4120389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Today….</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7500257" cy="4351338"/>
          </a:xfrm>
        </p:spPr>
        <p:txBody>
          <a:bodyPr vert="horz" lIns="91440" tIns="45720" rIns="91440" bIns="45720" rtlCol="0" anchor="t">
            <a:normAutofit/>
          </a:bodyPr>
          <a:lstStyle/>
          <a:p>
            <a:pPr marL="0" indent="0" algn="just">
              <a:buNone/>
            </a:pPr>
            <a:r>
              <a:rPr lang="en-GB" dirty="0">
                <a:solidFill>
                  <a:srgbClr val="002060"/>
                </a:solidFill>
                <a:cs typeface="Calibri"/>
              </a:rPr>
              <a:t>The aim for today is to think about what has happened over the last 12 months and also to think about the next 12 months.</a:t>
            </a:r>
          </a:p>
          <a:p>
            <a:pPr marL="0" indent="0" algn="just">
              <a:buNone/>
            </a:pPr>
            <a:endParaRPr lang="en-GB" dirty="0">
              <a:solidFill>
                <a:srgbClr val="002060"/>
              </a:solidFill>
              <a:cs typeface="Calibri"/>
            </a:endParaRPr>
          </a:p>
          <a:p>
            <a:pPr marL="0" indent="0" algn="just">
              <a:buNone/>
            </a:pPr>
            <a:r>
              <a:rPr lang="en-GB" dirty="0">
                <a:solidFill>
                  <a:srgbClr val="002060"/>
                </a:solidFill>
                <a:cs typeface="Calibri"/>
              </a:rPr>
              <a:t>What has changed in the last year- for the better or worse?</a:t>
            </a:r>
          </a:p>
          <a:p>
            <a:pPr marL="0" indent="0" algn="just">
              <a:buNone/>
            </a:pPr>
            <a:r>
              <a:rPr lang="en-GB" dirty="0">
                <a:solidFill>
                  <a:srgbClr val="002060"/>
                </a:solidFill>
                <a:cs typeface="Calibri"/>
              </a:rPr>
              <a:t>What would you like to see change over the next year?</a:t>
            </a:r>
          </a:p>
          <a:p>
            <a:pPr marL="0" indent="0" algn="just">
              <a:buNone/>
            </a:pPr>
            <a:r>
              <a:rPr lang="en-GB" dirty="0">
                <a:solidFill>
                  <a:srgbClr val="002060"/>
                </a:solidFill>
                <a:cs typeface="Calibri"/>
              </a:rPr>
              <a:t>What are your areas of priority?</a:t>
            </a:r>
            <a:endParaRPr lang="en-GB"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4867ECB6-302C-49B7-AFE2-90E01073EA0C}"/>
              </a:ext>
            </a:extLst>
          </p:cNvPr>
          <p:cNvSpPr>
            <a:spLocks noGrp="1"/>
          </p:cNvSpPr>
          <p:nvPr>
            <p:ph type="ftr" sz="quarter" idx="11"/>
          </p:nvPr>
        </p:nvSpPr>
        <p:spPr>
          <a:xfrm>
            <a:off x="838200" y="6356351"/>
            <a:ext cx="10859814" cy="250192"/>
          </a:xfrm>
        </p:spPr>
        <p:txBody>
          <a:bodyPr/>
          <a:lstStyle/>
          <a:p>
            <a:r>
              <a:rPr lang="en-GB" dirty="0">
                <a:solidFill>
                  <a:schemeClr val="accent1">
                    <a:lumMod val="75000"/>
                  </a:schemeClr>
                </a:solidFill>
              </a:rPr>
              <a:t>www.spcv.org.uk                                                            solihullpcv@outlook.com                                                             Facebook: Solihull Parent Carer Voice      Twitter: @solihullpcv</a:t>
            </a:r>
          </a:p>
        </p:txBody>
      </p:sp>
    </p:spTree>
    <p:extLst>
      <p:ext uri="{BB962C8B-B14F-4D97-AF65-F5344CB8AC3E}">
        <p14:creationId xmlns:p14="http://schemas.microsoft.com/office/powerpoint/2010/main" val="91411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a:xfrm>
            <a:off x="838200" y="181194"/>
            <a:ext cx="10515600" cy="1325563"/>
          </a:xfrm>
        </p:spPr>
        <p:txBody>
          <a:bodyPr>
            <a:normAutofit/>
          </a:bodyPr>
          <a:lstStyle/>
          <a:p>
            <a:r>
              <a:rPr lang="en-GB" sz="6000" b="1" dirty="0">
                <a:solidFill>
                  <a:schemeClr val="bg1"/>
                </a:solidFill>
                <a:latin typeface="Trebuchet MS"/>
              </a:rPr>
              <a:t>Agenda</a:t>
            </a:r>
            <a:endParaRPr lang="en-GB" sz="6000" b="1" dirty="0">
              <a:solidFill>
                <a:schemeClr val="bg1"/>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90E7BE6-9583-45D5-8365-A311F0699546}"/>
              </a:ext>
            </a:extLst>
          </p:cNvPr>
          <p:cNvSpPr>
            <a:spLocks noGrp="1"/>
          </p:cNvSpPr>
          <p:nvPr>
            <p:ph type="ftr" sz="quarter" idx="11"/>
          </p:nvPr>
        </p:nvSpPr>
        <p:spPr>
          <a:xfrm>
            <a:off x="838200" y="6356350"/>
            <a:ext cx="10880834" cy="250192"/>
          </a:xfrm>
        </p:spPr>
        <p:txBody>
          <a:bodyPr/>
          <a:lstStyle/>
          <a:p>
            <a:r>
              <a:rPr lang="en-GB" dirty="0">
                <a:solidFill>
                  <a:schemeClr val="accent1">
                    <a:lumMod val="75000"/>
                  </a:schemeClr>
                </a:solidFill>
              </a:rPr>
              <a:t>www.spcv.org.uk                                                            solihullpcv@outlook.com                                                             Facebook: Solihull Parent Carer Voice      Twitter: @solihullpcv</a:t>
            </a:r>
          </a:p>
        </p:txBody>
      </p:sp>
      <p:sp>
        <p:nvSpPr>
          <p:cNvPr id="7" name="TextBox 6">
            <a:extLst>
              <a:ext uri="{FF2B5EF4-FFF2-40B4-BE49-F238E27FC236}">
                <a16:creationId xmlns:a16="http://schemas.microsoft.com/office/drawing/2014/main" id="{A8E1A690-F6F8-D316-CDD0-D87C7444A4FF}"/>
              </a:ext>
            </a:extLst>
          </p:cNvPr>
          <p:cNvSpPr txBox="1"/>
          <p:nvPr/>
        </p:nvSpPr>
        <p:spPr>
          <a:xfrm>
            <a:off x="1162706" y="2049516"/>
            <a:ext cx="7035362"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solidFill>
                  <a:schemeClr val="tx2"/>
                </a:solidFill>
                <a:latin typeface="Trebuchet MS"/>
                <a:ea typeface="Calibri"/>
                <a:cs typeface="Calibri"/>
              </a:rPr>
              <a:t>10.00am       Introduction</a:t>
            </a:r>
            <a:endParaRPr lang="en-US" dirty="0">
              <a:solidFill>
                <a:schemeClr val="tx2"/>
              </a:solidFill>
            </a:endParaRPr>
          </a:p>
          <a:p>
            <a:r>
              <a:rPr lang="en-GB" sz="2800" dirty="0">
                <a:solidFill>
                  <a:schemeClr val="tx2"/>
                </a:solidFill>
                <a:latin typeface="Trebuchet MS"/>
                <a:ea typeface="Calibri"/>
                <a:cs typeface="Calibri"/>
              </a:rPr>
              <a:t>10.10am       Pete Campbell</a:t>
            </a:r>
          </a:p>
          <a:p>
            <a:r>
              <a:rPr lang="en-GB" sz="2800" dirty="0">
                <a:solidFill>
                  <a:schemeClr val="tx2"/>
                </a:solidFill>
                <a:latin typeface="Trebuchet MS"/>
                <a:ea typeface="Calibri"/>
                <a:cs typeface="Calibri"/>
              </a:rPr>
              <a:t>		   Daniel Gibbin</a:t>
            </a:r>
          </a:p>
          <a:p>
            <a:r>
              <a:rPr lang="en-GB" sz="2800" dirty="0">
                <a:solidFill>
                  <a:schemeClr val="tx2"/>
                </a:solidFill>
                <a:latin typeface="Trebuchet MS"/>
                <a:ea typeface="Calibri"/>
                <a:cs typeface="Calibri"/>
              </a:rPr>
              <a:t>10.15am       Charlotte Jones</a:t>
            </a:r>
          </a:p>
          <a:p>
            <a:r>
              <a:rPr lang="en-GB" sz="2800" dirty="0">
                <a:solidFill>
                  <a:schemeClr val="tx2"/>
                </a:solidFill>
                <a:latin typeface="Trebuchet MS"/>
                <a:ea typeface="Calibri"/>
                <a:cs typeface="Calibri"/>
              </a:rPr>
              <a:t>10.30am       First table session</a:t>
            </a:r>
          </a:p>
          <a:p>
            <a:r>
              <a:rPr lang="en-GB" sz="2800" dirty="0">
                <a:solidFill>
                  <a:schemeClr val="tx2"/>
                </a:solidFill>
                <a:latin typeface="Trebuchet MS"/>
                <a:ea typeface="Calibri"/>
                <a:cs typeface="Calibri"/>
              </a:rPr>
              <a:t>11.00am       Break</a:t>
            </a:r>
          </a:p>
          <a:p>
            <a:r>
              <a:rPr lang="en-GB" sz="2800" dirty="0">
                <a:solidFill>
                  <a:schemeClr val="tx2"/>
                </a:solidFill>
                <a:latin typeface="Trebuchet MS"/>
                <a:ea typeface="Calibri"/>
                <a:cs typeface="Calibri"/>
              </a:rPr>
              <a:t>11.30am       Second Table session</a:t>
            </a:r>
          </a:p>
          <a:p>
            <a:r>
              <a:rPr lang="en-GB" sz="2800" dirty="0">
                <a:solidFill>
                  <a:schemeClr val="tx2"/>
                </a:solidFill>
                <a:latin typeface="Trebuchet MS"/>
                <a:ea typeface="Calibri"/>
                <a:cs typeface="Calibri"/>
              </a:rPr>
              <a:t>12.00pm       Third table session</a:t>
            </a:r>
          </a:p>
          <a:p>
            <a:r>
              <a:rPr lang="en-GB" sz="2800" dirty="0">
                <a:solidFill>
                  <a:schemeClr val="tx2"/>
                </a:solidFill>
                <a:latin typeface="Trebuchet MS"/>
                <a:ea typeface="Calibri"/>
                <a:cs typeface="Calibri"/>
              </a:rPr>
              <a:t>12.30pm       Open feedback</a:t>
            </a:r>
          </a:p>
          <a:p>
            <a:r>
              <a:rPr lang="en-GB" sz="2800" dirty="0">
                <a:solidFill>
                  <a:schemeClr val="tx2"/>
                </a:solidFill>
                <a:latin typeface="Trebuchet MS"/>
                <a:ea typeface="Calibri"/>
                <a:cs typeface="Calibri"/>
              </a:rPr>
              <a:t>1.00pm         Close</a:t>
            </a:r>
          </a:p>
          <a:p>
            <a:pPr marL="457200" indent="-457200">
              <a:buFont typeface="Arial"/>
              <a:buChar char="•"/>
            </a:pPr>
            <a:endParaRPr lang="en-GB" sz="2800" dirty="0">
              <a:solidFill>
                <a:schemeClr val="tx2"/>
              </a:solidFill>
              <a:latin typeface="Trebuchet MS"/>
              <a:ea typeface="Calibri"/>
              <a:cs typeface="Calibri"/>
            </a:endParaRPr>
          </a:p>
        </p:txBody>
      </p:sp>
    </p:spTree>
    <p:extLst>
      <p:ext uri="{BB962C8B-B14F-4D97-AF65-F5344CB8AC3E}">
        <p14:creationId xmlns:p14="http://schemas.microsoft.com/office/powerpoint/2010/main" val="366923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What has happened Nationally in the last year….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7500257" cy="4351338"/>
          </a:xfrm>
        </p:spPr>
        <p:txBody>
          <a:bodyPr vert="horz" lIns="91440" tIns="45720" rIns="91440" bIns="45720" rtlCol="0" anchor="t">
            <a:normAutofit/>
          </a:bodyPr>
          <a:lstStyle/>
          <a:p>
            <a:pPr algn="just"/>
            <a:r>
              <a:rPr lang="en-GB" sz="3600" dirty="0">
                <a:solidFill>
                  <a:srgbClr val="002060"/>
                </a:solidFill>
                <a:cs typeface="Calibri"/>
              </a:rPr>
              <a:t>New Policy regarding the Dynamic Support Register and Care, Education and Treatment Reviews to prevent unnecessary hospital admissions.</a:t>
            </a:r>
          </a:p>
          <a:p>
            <a:pPr algn="just"/>
            <a:r>
              <a:rPr lang="en-GB" sz="3600" dirty="0">
                <a:solidFill>
                  <a:srgbClr val="002060"/>
                </a:solidFill>
                <a:cs typeface="Calibri"/>
              </a:rPr>
              <a:t>Health and Care Act 2022.</a:t>
            </a:r>
          </a:p>
          <a:p>
            <a:pPr algn="just"/>
            <a:r>
              <a:rPr lang="en-GB" sz="3600" dirty="0">
                <a:solidFill>
                  <a:srgbClr val="002060"/>
                </a:solidFill>
                <a:cs typeface="Calibri"/>
              </a:rPr>
              <a:t>Children’s Social Care Review- government response has been published.</a:t>
            </a:r>
          </a:p>
          <a:p>
            <a:pPr marL="0" indent="0" algn="just">
              <a:buNone/>
            </a:pPr>
            <a:endParaRPr lang="en-GB"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Tree>
    <p:extLst>
      <p:ext uri="{BB962C8B-B14F-4D97-AF65-F5344CB8AC3E}">
        <p14:creationId xmlns:p14="http://schemas.microsoft.com/office/powerpoint/2010/main" val="6595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What has happened Nationally in the last year….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7500257" cy="4351338"/>
          </a:xfrm>
        </p:spPr>
        <p:txBody>
          <a:bodyPr vert="horz" lIns="91440" tIns="45720" rIns="91440" bIns="45720" rtlCol="0" anchor="t">
            <a:normAutofit/>
          </a:bodyPr>
          <a:lstStyle/>
          <a:p>
            <a:r>
              <a:rPr lang="en-GB" sz="3600" dirty="0">
                <a:solidFill>
                  <a:srgbClr val="002060"/>
                </a:solidFill>
                <a:cs typeface="Calibri"/>
              </a:rPr>
              <a:t>OFSTED Annual Report</a:t>
            </a:r>
          </a:p>
          <a:p>
            <a:r>
              <a:rPr lang="en-GB" sz="3600" dirty="0">
                <a:solidFill>
                  <a:srgbClr val="002060"/>
                </a:solidFill>
                <a:cs typeface="Calibri"/>
              </a:rPr>
              <a:t>New Local Area SEND Inspection Framework has been launched. </a:t>
            </a:r>
          </a:p>
          <a:p>
            <a:r>
              <a:rPr lang="en-GB" sz="3600" dirty="0">
                <a:solidFill>
                  <a:srgbClr val="002060"/>
                </a:solidFill>
                <a:cs typeface="Calibri"/>
              </a:rPr>
              <a:t>SEND and Alternative Provision Green Paper.</a:t>
            </a:r>
            <a:endParaRPr lang="en-GB" sz="3600"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Tree>
    <p:extLst>
      <p:ext uri="{BB962C8B-B14F-4D97-AF65-F5344CB8AC3E}">
        <p14:creationId xmlns:p14="http://schemas.microsoft.com/office/powerpoint/2010/main" val="1825923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SEND &amp; AP Green Paper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7500257" cy="4351338"/>
          </a:xfrm>
        </p:spPr>
        <p:txBody>
          <a:bodyPr vert="horz" lIns="91440" tIns="45720" rIns="91440" bIns="45720" rtlCol="0" anchor="t">
            <a:normAutofit/>
          </a:bodyPr>
          <a:lstStyle/>
          <a:p>
            <a:r>
              <a:rPr lang="en-GB" sz="3200" dirty="0">
                <a:solidFill>
                  <a:srgbClr val="002060"/>
                </a:solidFill>
                <a:cs typeface="Calibri"/>
              </a:rPr>
              <a:t>SEND and Alternative Provision Green Paper</a:t>
            </a:r>
          </a:p>
          <a:p>
            <a:r>
              <a:rPr lang="en-GB" sz="3200" dirty="0">
                <a:solidFill>
                  <a:srgbClr val="002060"/>
                </a:solidFill>
                <a:cs typeface="Calibri"/>
              </a:rPr>
              <a:t>Consultations</a:t>
            </a:r>
          </a:p>
          <a:p>
            <a:r>
              <a:rPr lang="en-GB" sz="3200" dirty="0">
                <a:solidFill>
                  <a:srgbClr val="002060"/>
                </a:solidFill>
                <a:cs typeface="Calibri"/>
              </a:rPr>
              <a:t>SEND &amp; AP Improvement Plan:</a:t>
            </a:r>
          </a:p>
          <a:p>
            <a:pPr marL="0" indent="0">
              <a:buNone/>
            </a:pPr>
            <a:r>
              <a:rPr lang="en-GB" sz="3200" dirty="0">
                <a:solidFill>
                  <a:srgbClr val="002060"/>
                </a:solidFill>
                <a:cs typeface="Calibri"/>
              </a:rPr>
              <a:t>	What are we looking for?</a:t>
            </a:r>
          </a:p>
          <a:p>
            <a:pPr marL="0" indent="0">
              <a:buNone/>
            </a:pPr>
            <a:r>
              <a:rPr lang="en-GB" sz="3200" dirty="0">
                <a:solidFill>
                  <a:srgbClr val="002060"/>
                </a:solidFill>
                <a:cs typeface="Calibri"/>
              </a:rPr>
              <a:t>	What are we worried about?</a:t>
            </a:r>
          </a:p>
          <a:p>
            <a:pPr marL="0" indent="0">
              <a:buNone/>
            </a:pPr>
            <a:r>
              <a:rPr lang="en-GB" sz="3200" dirty="0">
                <a:solidFill>
                  <a:srgbClr val="002060"/>
                </a:solidFill>
                <a:cs typeface="Calibri"/>
              </a:rPr>
              <a:t>	What needs more clarity?</a:t>
            </a:r>
            <a:endParaRPr lang="en-GB" sz="3200"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Tree>
    <p:extLst>
      <p:ext uri="{BB962C8B-B14F-4D97-AF65-F5344CB8AC3E}">
        <p14:creationId xmlns:p14="http://schemas.microsoft.com/office/powerpoint/2010/main" val="152162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SEND &amp; AP Improvement Plan</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8064260" cy="4351338"/>
          </a:xfrm>
        </p:spPr>
        <p:txBody>
          <a:bodyPr vert="horz" lIns="91440" tIns="45720" rIns="91440" bIns="45720" rtlCol="0" anchor="t">
            <a:normAutofit fontScale="92500" lnSpcReduction="10000"/>
          </a:bodyPr>
          <a:lstStyle/>
          <a:p>
            <a:pPr algn="just"/>
            <a:r>
              <a:rPr lang="en-GB" sz="3600" dirty="0">
                <a:solidFill>
                  <a:srgbClr val="002060"/>
                </a:solidFill>
                <a:cs typeface="Calibri"/>
              </a:rPr>
              <a:t>What are we looking for:</a:t>
            </a:r>
          </a:p>
          <a:p>
            <a:pPr lvl="1" algn="just"/>
            <a:r>
              <a:rPr lang="en-GB" sz="3200" dirty="0">
                <a:solidFill>
                  <a:srgbClr val="002060"/>
                </a:solidFill>
                <a:cs typeface="Calibri"/>
              </a:rPr>
              <a:t>National Standards</a:t>
            </a:r>
          </a:p>
          <a:p>
            <a:pPr lvl="1" algn="just"/>
            <a:r>
              <a:rPr lang="en-GB" sz="3200" dirty="0">
                <a:solidFill>
                  <a:srgbClr val="002060"/>
                </a:solidFill>
                <a:cs typeface="Calibri"/>
              </a:rPr>
              <a:t>SEND and AP Partnerships and local inclusion plans</a:t>
            </a:r>
          </a:p>
          <a:p>
            <a:pPr lvl="1" algn="just"/>
            <a:r>
              <a:rPr lang="en-GB" sz="3200" dirty="0">
                <a:solidFill>
                  <a:srgbClr val="002060"/>
                </a:solidFill>
                <a:cs typeface="Calibri"/>
              </a:rPr>
              <a:t>Closer joint working between education, health and care.</a:t>
            </a:r>
          </a:p>
          <a:p>
            <a:pPr lvl="1" algn="just"/>
            <a:r>
              <a:rPr lang="en-GB" sz="3200" dirty="0">
                <a:solidFill>
                  <a:srgbClr val="002060"/>
                </a:solidFill>
                <a:cs typeface="Calibri"/>
              </a:rPr>
              <a:t>Learning from 2014.</a:t>
            </a:r>
          </a:p>
          <a:p>
            <a:pPr lvl="1" algn="just"/>
            <a:r>
              <a:rPr lang="en-GB" sz="3200" dirty="0">
                <a:solidFill>
                  <a:srgbClr val="002060"/>
                </a:solidFill>
                <a:cs typeface="Calibri"/>
              </a:rPr>
              <a:t>Training and Support for schools.</a:t>
            </a:r>
          </a:p>
          <a:p>
            <a:pPr lvl="1" algn="just"/>
            <a:r>
              <a:rPr lang="en-GB" sz="3200" dirty="0">
                <a:solidFill>
                  <a:srgbClr val="002060"/>
                </a:solidFill>
                <a:cs typeface="Calibri"/>
              </a:rPr>
              <a:t>Incentivising inclusion and enabling accountability.</a:t>
            </a:r>
          </a:p>
          <a:p>
            <a:pPr lvl="1"/>
            <a:endParaRPr lang="en-GB" sz="2800"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Tree>
    <p:extLst>
      <p:ext uri="{BB962C8B-B14F-4D97-AF65-F5344CB8AC3E}">
        <p14:creationId xmlns:p14="http://schemas.microsoft.com/office/powerpoint/2010/main" val="236922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SEND &amp; AP Improvement Plan</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a:xfrm>
            <a:off x="838200" y="1825625"/>
            <a:ext cx="8064260" cy="2131260"/>
          </a:xfrm>
        </p:spPr>
        <p:txBody>
          <a:bodyPr vert="horz" lIns="91440" tIns="45720" rIns="91440" bIns="45720" rtlCol="0" anchor="t">
            <a:normAutofit/>
          </a:bodyPr>
          <a:lstStyle/>
          <a:p>
            <a:pPr algn="just"/>
            <a:r>
              <a:rPr lang="en-GB" sz="3600" dirty="0">
                <a:solidFill>
                  <a:srgbClr val="002060"/>
                </a:solidFill>
                <a:cs typeface="Calibri"/>
              </a:rPr>
              <a:t>What are we worried about:</a:t>
            </a:r>
          </a:p>
          <a:p>
            <a:pPr lvl="1" algn="just"/>
            <a:r>
              <a:rPr lang="en-GB" sz="3200" dirty="0">
                <a:solidFill>
                  <a:srgbClr val="002060"/>
                </a:solidFill>
                <a:cs typeface="Calibri"/>
              </a:rPr>
              <a:t>Tailored list of settings.</a:t>
            </a:r>
          </a:p>
          <a:p>
            <a:pPr lvl="1" algn="just"/>
            <a:r>
              <a:rPr lang="en-GB" sz="3200" dirty="0">
                <a:solidFill>
                  <a:srgbClr val="002060"/>
                </a:solidFill>
                <a:cs typeface="Calibri"/>
              </a:rPr>
              <a:t>The role of mediation</a:t>
            </a:r>
          </a:p>
          <a:p>
            <a:pPr lvl="1" algn="just"/>
            <a:r>
              <a:rPr lang="en-GB" sz="3200" dirty="0">
                <a:solidFill>
                  <a:srgbClr val="002060"/>
                </a:solidFill>
                <a:cs typeface="Calibri"/>
              </a:rPr>
              <a:t>Bandings and tariffs.</a:t>
            </a:r>
          </a:p>
          <a:p>
            <a:pPr marL="457200" lvl="1" indent="0" algn="just">
              <a:buNone/>
            </a:pPr>
            <a:endParaRPr lang="en-GB" sz="3200" dirty="0">
              <a:solidFill>
                <a:srgbClr val="002060"/>
              </a:solidFill>
              <a:cs typeface="Calibri"/>
            </a:endParaRPr>
          </a:p>
          <a:p>
            <a:pPr lvl="1"/>
            <a:endParaRPr lang="en-GB" sz="2800" dirty="0">
              <a:solidFill>
                <a:srgbClr val="002060"/>
              </a:solidFill>
            </a:endParaRPr>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7" name="Content Placeholder 2">
            <a:extLst>
              <a:ext uri="{FF2B5EF4-FFF2-40B4-BE49-F238E27FC236}">
                <a16:creationId xmlns:a16="http://schemas.microsoft.com/office/drawing/2014/main" id="{6AAF82C4-2702-11F3-CEEA-AD4A4DE34B7C}"/>
              </a:ext>
            </a:extLst>
          </p:cNvPr>
          <p:cNvSpPr txBox="1">
            <a:spLocks/>
          </p:cNvSpPr>
          <p:nvPr/>
        </p:nvSpPr>
        <p:spPr>
          <a:xfrm>
            <a:off x="838200" y="3956885"/>
            <a:ext cx="8064260" cy="213126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3600" dirty="0">
                <a:solidFill>
                  <a:srgbClr val="002060"/>
                </a:solidFill>
                <a:cs typeface="Calibri"/>
              </a:rPr>
              <a:t>Where do we need more clarity:</a:t>
            </a:r>
          </a:p>
          <a:p>
            <a:pPr lvl="1" algn="just"/>
            <a:r>
              <a:rPr lang="en-GB" sz="3200" dirty="0">
                <a:solidFill>
                  <a:srgbClr val="002060"/>
                </a:solidFill>
                <a:cs typeface="Calibri"/>
              </a:rPr>
              <a:t>Accountability.</a:t>
            </a:r>
          </a:p>
          <a:p>
            <a:pPr lvl="1" algn="just"/>
            <a:r>
              <a:rPr lang="en-GB" sz="3200" dirty="0">
                <a:solidFill>
                  <a:srgbClr val="002060"/>
                </a:solidFill>
                <a:cs typeface="Calibri"/>
              </a:rPr>
              <a:t>Legislative Programme</a:t>
            </a:r>
          </a:p>
          <a:p>
            <a:pPr marL="457200" lvl="1" indent="0" algn="just">
              <a:buFont typeface="Arial" panose="020B0604020202020204" pitchFamily="34" charset="0"/>
              <a:buNone/>
            </a:pPr>
            <a:endParaRPr lang="en-GB" sz="3200" dirty="0">
              <a:solidFill>
                <a:srgbClr val="002060"/>
              </a:solidFill>
              <a:cs typeface="Calibri"/>
            </a:endParaRPr>
          </a:p>
          <a:p>
            <a:pPr lvl="1"/>
            <a:endParaRPr lang="en-GB" sz="2800" dirty="0">
              <a:solidFill>
                <a:srgbClr val="002060"/>
              </a:solidFill>
            </a:endParaRPr>
          </a:p>
        </p:txBody>
      </p:sp>
    </p:spTree>
    <p:extLst>
      <p:ext uri="{BB962C8B-B14F-4D97-AF65-F5344CB8AC3E}">
        <p14:creationId xmlns:p14="http://schemas.microsoft.com/office/powerpoint/2010/main" val="348276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CF2C2-FC24-4EE7-A597-F4B49A5CE5C4}"/>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D3A9BD2-BD5E-4DFC-82B1-0BDFB02BB159}"/>
              </a:ext>
            </a:extLst>
          </p:cNvPr>
          <p:cNvSpPr>
            <a:spLocks noGrp="1"/>
          </p:cNvSpPr>
          <p:nvPr>
            <p:ph type="title"/>
          </p:nvPr>
        </p:nvSpPr>
        <p:spPr/>
        <p:txBody>
          <a:bodyPr/>
          <a:lstStyle/>
          <a:p>
            <a:r>
              <a:rPr lang="en-GB" b="1" dirty="0">
                <a:solidFill>
                  <a:schemeClr val="bg1"/>
                </a:solidFill>
                <a:latin typeface="Trebuchet MS" panose="020B0603020202020204" pitchFamily="34" charset="0"/>
              </a:rPr>
              <a:t>What has happened in Solihull over the last year….</a:t>
            </a:r>
          </a:p>
        </p:txBody>
      </p:sp>
      <p:sp>
        <p:nvSpPr>
          <p:cNvPr id="3" name="Content Placeholder 2">
            <a:extLst>
              <a:ext uri="{FF2B5EF4-FFF2-40B4-BE49-F238E27FC236}">
                <a16:creationId xmlns:a16="http://schemas.microsoft.com/office/drawing/2014/main" id="{68C4CF8B-FEF2-43AA-A6E2-E4D7C157A296}"/>
              </a:ext>
            </a:extLst>
          </p:cNvPr>
          <p:cNvSpPr>
            <a:spLocks noGrp="1"/>
          </p:cNvSpPr>
          <p:nvPr>
            <p:ph idx="1"/>
          </p:nvPr>
        </p:nvSpPr>
        <p:spPr/>
        <p:txBody>
          <a:bodyPr vert="horz" lIns="91440" tIns="45720" rIns="91440" bIns="45720" rtlCol="0" anchor="t">
            <a:normAutofit/>
          </a:bodyPr>
          <a:lstStyle/>
          <a:p>
            <a:pPr marL="0" indent="0">
              <a:buNone/>
            </a:pPr>
            <a:r>
              <a:rPr lang="en-GB" dirty="0">
                <a:cs typeface="Calibri"/>
              </a:rPr>
              <a:t> </a:t>
            </a:r>
            <a:endParaRPr lang="en-GB" dirty="0"/>
          </a:p>
        </p:txBody>
      </p:sp>
      <p:pic>
        <p:nvPicPr>
          <p:cNvPr id="2050" name="Picture 2">
            <a:extLst>
              <a:ext uri="{FF2B5EF4-FFF2-40B4-BE49-F238E27FC236}">
                <a16:creationId xmlns:a16="http://schemas.microsoft.com/office/drawing/2014/main" id="{D9738F2E-2295-43E7-8DC7-F27755790E0C}"/>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4958" t="1" r="6687" b="22653"/>
          <a:stretch/>
        </p:blipFill>
        <p:spPr bwMode="auto">
          <a:xfrm>
            <a:off x="8338457" y="2066699"/>
            <a:ext cx="3853543" cy="3802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C5EE72FB-3F67-4712-AC4D-E2E27E268AF8}"/>
              </a:ext>
            </a:extLst>
          </p:cNvPr>
          <p:cNvSpPr txBox="1">
            <a:spLocks noChangeArrowheads="1"/>
          </p:cNvSpPr>
          <p:nvPr/>
        </p:nvSpPr>
        <p:spPr bwMode="auto">
          <a:xfrm rot="16200000">
            <a:off x="-2069306" y="3786665"/>
            <a:ext cx="4915853"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4400" b="1" dirty="0">
                <a:solidFill>
                  <a:schemeClr val="accent1">
                    <a:lumMod val="75000"/>
                    <a:alpha val="60000"/>
                  </a:schemeClr>
                </a:solidFill>
                <a:latin typeface="Trebuchet MS" panose="020B0603020202020204" pitchFamily="34" charset="0"/>
              </a:rPr>
              <a:t>Stronger</a:t>
            </a:r>
            <a:r>
              <a:rPr kumimoji="0" lang="en-GB" altLang="en-US" sz="4400" b="1" i="0" u="none" strike="noStrike" cap="none" normalizeH="0" baseline="0" dirty="0">
                <a:ln>
                  <a:noFill/>
                </a:ln>
                <a:solidFill>
                  <a:schemeClr val="accent1">
                    <a:lumMod val="75000"/>
                    <a:alpha val="60000"/>
                  </a:schemeClr>
                </a:solidFill>
                <a:effectLst/>
                <a:latin typeface="Trebuchet MS" panose="020B0603020202020204" pitchFamily="34" charset="0"/>
              </a:rPr>
              <a:t> together</a:t>
            </a:r>
            <a:endParaRPr kumimoji="0" lang="en-US" altLang="en-US" sz="4400" b="0" i="0" u="none" strike="noStrike" cap="none" normalizeH="0" baseline="0" dirty="0">
              <a:ln>
                <a:noFill/>
              </a:ln>
              <a:solidFill>
                <a:schemeClr val="accent1">
                  <a:lumMod val="75000"/>
                  <a:alpha val="60000"/>
                </a:schemeClr>
              </a:solidFill>
              <a:effectLst/>
              <a:latin typeface="Trebuchet MS" panose="020B0603020202020204" pitchFamily="34" charset="0"/>
            </a:endParaRPr>
          </a:p>
        </p:txBody>
      </p:sp>
      <p:sp>
        <p:nvSpPr>
          <p:cNvPr id="6" name="Footer Placeholder 5">
            <a:extLst>
              <a:ext uri="{FF2B5EF4-FFF2-40B4-BE49-F238E27FC236}">
                <a16:creationId xmlns:a16="http://schemas.microsoft.com/office/drawing/2014/main" id="{7EA09432-7ADD-4B57-AD30-053DF3A5561A}"/>
              </a:ext>
            </a:extLst>
          </p:cNvPr>
          <p:cNvSpPr>
            <a:spLocks noGrp="1"/>
          </p:cNvSpPr>
          <p:nvPr>
            <p:ph type="ftr" sz="quarter" idx="11"/>
          </p:nvPr>
        </p:nvSpPr>
        <p:spPr>
          <a:xfrm>
            <a:off x="838200" y="6418037"/>
            <a:ext cx="10891345" cy="229920"/>
          </a:xfrm>
        </p:spPr>
        <p:txBody>
          <a:bodyPr/>
          <a:lstStyle/>
          <a:p>
            <a:r>
              <a:rPr lang="en-GB" dirty="0">
                <a:solidFill>
                  <a:schemeClr val="accent1">
                    <a:lumMod val="75000"/>
                  </a:schemeClr>
                </a:solidFill>
              </a:rPr>
              <a:t>www.spcv.org.uk                                                            solihullpcv@outlook.com                                                             Facebook: Solihull Parent Carer Voice      Twitter: @solihullpcv</a:t>
            </a:r>
          </a:p>
        </p:txBody>
      </p:sp>
      <p:sp>
        <p:nvSpPr>
          <p:cNvPr id="8" name="TextBox 7">
            <a:extLst>
              <a:ext uri="{FF2B5EF4-FFF2-40B4-BE49-F238E27FC236}">
                <a16:creationId xmlns:a16="http://schemas.microsoft.com/office/drawing/2014/main" id="{2CC1212C-E7FF-AFC5-1E24-AD0EBBF3E399}"/>
              </a:ext>
            </a:extLst>
          </p:cNvPr>
          <p:cNvSpPr txBox="1"/>
          <p:nvPr/>
        </p:nvSpPr>
        <p:spPr>
          <a:xfrm>
            <a:off x="933450" y="1931760"/>
            <a:ext cx="7405008" cy="4093428"/>
          </a:xfrm>
          <a:prstGeom prst="rect">
            <a:avLst/>
          </a:prstGeom>
          <a:noFill/>
        </p:spPr>
        <p:txBody>
          <a:bodyPr wrap="square">
            <a:spAutoFit/>
          </a:bodyPr>
          <a:lstStyle/>
          <a:p>
            <a:pPr marL="457200" indent="-457200" algn="just">
              <a:buFont typeface="Arial" panose="020B0604020202020204" pitchFamily="34" charset="0"/>
              <a:buChar char="•"/>
            </a:pPr>
            <a:r>
              <a:rPr lang="en-GB" sz="2600" dirty="0">
                <a:solidFill>
                  <a:srgbClr val="002060"/>
                </a:solidFill>
                <a:cs typeface="Calibri"/>
              </a:rPr>
              <a:t>Additional Needs Strategy launched and is starting to ensure changes across Solihull.</a:t>
            </a:r>
          </a:p>
          <a:p>
            <a:pPr marL="457200" indent="-457200" algn="just">
              <a:buFont typeface="Arial" panose="020B0604020202020204" pitchFamily="34" charset="0"/>
              <a:buChar char="•"/>
            </a:pPr>
            <a:r>
              <a:rPr lang="en-GB" sz="2600" dirty="0">
                <a:solidFill>
                  <a:srgbClr val="002060"/>
                </a:solidFill>
                <a:cs typeface="Calibri"/>
              </a:rPr>
              <a:t>An action plan was created to ensure that the work that sits behind the priority areas is carried out.</a:t>
            </a:r>
          </a:p>
          <a:p>
            <a:pPr marL="457200" indent="-457200" algn="just">
              <a:buFont typeface="Arial" panose="020B0604020202020204" pitchFamily="34" charset="0"/>
              <a:buChar char="•"/>
            </a:pPr>
            <a:r>
              <a:rPr lang="en-GB" sz="2600" dirty="0">
                <a:solidFill>
                  <a:srgbClr val="002060"/>
                </a:solidFill>
                <a:cs typeface="Calibri"/>
              </a:rPr>
              <a:t>SPCV sit on workstreams to do with this, ensuring that parents voices are heard and can make a difference.</a:t>
            </a:r>
          </a:p>
          <a:p>
            <a:pPr marL="457200" indent="-457200" algn="just">
              <a:buFont typeface="Arial" panose="020B0604020202020204" pitchFamily="34" charset="0"/>
              <a:buChar char="•"/>
            </a:pPr>
            <a:r>
              <a:rPr lang="en-GB" sz="2600" dirty="0">
                <a:solidFill>
                  <a:srgbClr val="002060"/>
                </a:solidFill>
                <a:cs typeface="Calibri"/>
              </a:rPr>
              <a:t>In the autumn term a survey was conducted to see parent carers and children’s views on changes.</a:t>
            </a:r>
          </a:p>
        </p:txBody>
      </p:sp>
    </p:spTree>
    <p:extLst>
      <p:ext uri="{BB962C8B-B14F-4D97-AF65-F5344CB8AC3E}">
        <p14:creationId xmlns:p14="http://schemas.microsoft.com/office/powerpoint/2010/main" val="1152215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2667</TotalTime>
  <Words>3240</Words>
  <Application>Microsoft Office PowerPoint</Application>
  <PresentationFormat>Widescreen</PresentationFormat>
  <Paragraphs>246</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Trebuchet MS</vt:lpstr>
      <vt:lpstr>Office Theme</vt:lpstr>
      <vt:lpstr>1_Office Theme</vt:lpstr>
      <vt:lpstr>2023  Solihull SEND Community Event.</vt:lpstr>
      <vt:lpstr>PowerPoint Presentation</vt:lpstr>
      <vt:lpstr>Agenda</vt:lpstr>
      <vt:lpstr>What has happened Nationally in the last year….</vt:lpstr>
      <vt:lpstr>What has happened Nationally in the last year….</vt:lpstr>
      <vt:lpstr>SEND &amp; AP Green Paper</vt:lpstr>
      <vt:lpstr>SEND &amp; AP Improvement Plan</vt:lpstr>
      <vt:lpstr>SEND &amp; AP Improvement Plan</vt:lpstr>
      <vt:lpstr>What has happened in Solihull over the last year….</vt:lpstr>
      <vt:lpstr>What has happened in Solihull over the last year….</vt:lpstr>
      <vt:lpstr>What has happened in Solihull over the last year….</vt:lpstr>
      <vt:lpstr>PowerPoint Presentation</vt:lpstr>
      <vt:lpstr>PowerPoint Presentation</vt:lpstr>
      <vt:lpstr>PowerPoint Presentation</vt:lpstr>
      <vt:lpstr>Every Child &amp; Young Person Matters, and Matters Equally</vt:lpstr>
      <vt:lpstr>Our Priorities </vt:lpstr>
      <vt:lpstr>Work so far…</vt:lpstr>
      <vt:lpstr>Work so far…</vt:lpstr>
      <vt:lpstr>Impact…</vt:lpstr>
      <vt:lpstr>More to do…</vt:lpstr>
      <vt:lpstr>More to do…</vt:lpstr>
      <vt:lpstr>Stronger Together…</vt:lpstr>
      <vt:lpstr>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Delaney SPCV</dc:creator>
  <cp:lastModifiedBy>Heather Delaney SPCV</cp:lastModifiedBy>
  <cp:revision>67</cp:revision>
  <cp:lastPrinted>2023-02-28T21:16:54Z</cp:lastPrinted>
  <dcterms:created xsi:type="dcterms:W3CDTF">2022-03-23T10:21:03Z</dcterms:created>
  <dcterms:modified xsi:type="dcterms:W3CDTF">2023-03-07T19:23:54Z</dcterms:modified>
</cp:coreProperties>
</file>